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Canva Sans" panose="020B0604020202020204" charset="0"/>
      <p:regular r:id="rId20"/>
    </p:embeddedFont>
    <p:embeddedFont>
      <p:font typeface="Gill Sans MT" panose="020B0502020104020203" pitchFamily="34" charset="0"/>
      <p:regular r:id="rId21"/>
      <p:bold r:id="rId22"/>
      <p:italic r:id="rId23"/>
      <p:boldItalic r:id="rId24"/>
    </p:embeddedFont>
    <p:embeddedFont>
      <p:font typeface="Rubik" panose="020B0604020202020204" charset="-79"/>
      <p:regular r:id="rId25"/>
    </p:embeddedFont>
    <p:embeddedFont>
      <p:font typeface="Rubik Bold" panose="020B0604020202020204" charset="-79"/>
      <p:regular r:id="rId26"/>
    </p:embeddedFont>
    <p:embeddedFont>
      <p:font typeface="Rubik Medium" panose="020B0604020202020204" charset="-79"/>
      <p:regular r:id="rId27"/>
    </p:embeddedFont>
    <p:embeddedFont>
      <p:font typeface="Rubik Medium Bold" panose="020B0604020202020204" charset="-79"/>
      <p:regular r:id="rId2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1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png>
</file>

<file path=ppt/media/image25.png>
</file>

<file path=ppt/media/image26.png>
</file>

<file path=ppt/media/image27.svg>
</file>

<file path=ppt/media/image28.jpeg>
</file>

<file path=ppt/media/image29.png>
</file>

<file path=ppt/media/image3.png>
</file>

<file path=ppt/media/image30.png>
</file>

<file path=ppt/media/image31.sv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626669" y="1203448"/>
            <a:ext cx="12955610" cy="3812147"/>
          </a:xfrm>
        </p:spPr>
        <p:txBody>
          <a:bodyPr bIns="0" anchor="b">
            <a:normAutofit/>
          </a:bodyPr>
          <a:lstStyle>
            <a:lvl1pPr algn="l">
              <a:defRPr sz="9900"/>
            </a:lvl1pPr>
          </a:lstStyle>
          <a:p>
            <a:r>
              <a:rPr lang="en-US"/>
              <a:t>Click to edit Master title style</a:t>
            </a:r>
            <a:endParaRPr lang="en-US" dirty="0"/>
          </a:p>
        </p:txBody>
      </p:sp>
      <p:sp>
        <p:nvSpPr>
          <p:cNvPr id="3" name="Subtitle 2"/>
          <p:cNvSpPr>
            <a:spLocks noGrp="1"/>
          </p:cNvSpPr>
          <p:nvPr>
            <p:ph type="subTitle" idx="1"/>
          </p:nvPr>
        </p:nvSpPr>
        <p:spPr>
          <a:xfrm>
            <a:off x="3626670" y="5296807"/>
            <a:ext cx="12955608" cy="1466432"/>
          </a:xfrm>
        </p:spPr>
        <p:txBody>
          <a:bodyPr tIns="91440" bIns="91440">
            <a:normAutofit/>
          </a:bodyPr>
          <a:lstStyle>
            <a:lvl1pPr marL="0" indent="0" algn="l">
              <a:buNone/>
              <a:defRPr sz="2700" b="0" cap="all" baseline="0">
                <a:solidFill>
                  <a:schemeClr val="tx1"/>
                </a:solidFill>
              </a:defRPr>
            </a:lvl1pPr>
            <a:lvl2pPr marL="685800" indent="0" algn="ctr">
              <a:buNone/>
              <a:defRPr sz="27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6/13/2023</a:t>
            </a:fld>
            <a:endParaRPr lang="en-US"/>
          </a:p>
        </p:txBody>
      </p:sp>
      <p:sp>
        <p:nvSpPr>
          <p:cNvPr id="5" name="Footer Placeholder 4"/>
          <p:cNvSpPr>
            <a:spLocks noGrp="1"/>
          </p:cNvSpPr>
          <p:nvPr>
            <p:ph type="ftr" sz="quarter" idx="11"/>
          </p:nvPr>
        </p:nvSpPr>
        <p:spPr>
          <a:xfrm>
            <a:off x="3624751" y="493961"/>
            <a:ext cx="7460873" cy="463802"/>
          </a:xfrm>
        </p:spPr>
        <p:txBody>
          <a:bodyPr/>
          <a:lstStyle/>
          <a:p>
            <a:endParaRPr lang="en-US"/>
          </a:p>
        </p:txBody>
      </p:sp>
      <p:sp>
        <p:nvSpPr>
          <p:cNvPr id="6" name="Slide Number Placeholder 5"/>
          <p:cNvSpPr>
            <a:spLocks noGrp="1"/>
          </p:cNvSpPr>
          <p:nvPr>
            <p:ph type="sldNum" sz="quarter" idx="12"/>
          </p:nvPr>
        </p:nvSpPr>
        <p:spPr>
          <a:xfrm>
            <a:off x="2156497" y="1198460"/>
            <a:ext cx="1216529" cy="755367"/>
          </a:xfrm>
        </p:spPr>
        <p:txBody>
          <a:bodyPr/>
          <a:lstStyle/>
          <a:p>
            <a:fld id="{B6F15528-21DE-4FAA-801E-634DDDAF4B2B}" type="slidenum">
              <a:rPr lang="en-US" smtClean="0"/>
              <a:pPr/>
              <a:t>‹#›</a:t>
            </a:fld>
            <a:endParaRPr lang="en-US"/>
          </a:p>
        </p:txBody>
      </p:sp>
      <p:cxnSp>
        <p:nvCxnSpPr>
          <p:cNvPr id="15" name="Straight Connector 14"/>
          <p:cNvCxnSpPr/>
          <p:nvPr/>
        </p:nvCxnSpPr>
        <p:spPr>
          <a:xfrm>
            <a:off x="3626670" y="5292813"/>
            <a:ext cx="1295560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751397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26" name="Straight Connector 25"/>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85444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4158667" y="1198460"/>
            <a:ext cx="2423613" cy="6989834"/>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167008" y="1198460"/>
            <a:ext cx="11743245" cy="69898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5" name="Straight Connector 14"/>
          <p:cNvCxnSpPr/>
          <p:nvPr/>
        </p:nvCxnSpPr>
        <p:spPr>
          <a:xfrm>
            <a:off x="14158667" y="1198460"/>
            <a:ext cx="0" cy="6989834"/>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62386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33" name="Straight Connector 32"/>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46938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81359" y="2634195"/>
            <a:ext cx="12964731" cy="2831925"/>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2181359" y="5709293"/>
            <a:ext cx="12945669" cy="1519394"/>
          </a:xfrm>
        </p:spPr>
        <p:txBody>
          <a:bodyPr tIns="91440">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5" name="Straight Connector 14"/>
          <p:cNvCxnSpPr/>
          <p:nvPr/>
        </p:nvCxnSpPr>
        <p:spPr>
          <a:xfrm>
            <a:off x="2181359" y="5707478"/>
            <a:ext cx="12945669"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28259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73826" y="1207334"/>
            <a:ext cx="14408453" cy="158895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170997" y="3016318"/>
            <a:ext cx="6967728" cy="51728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620657" y="3026015"/>
            <a:ext cx="6967728" cy="5162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6/13/2023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35" name="Straight Connector 34"/>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95563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70787" y="1206245"/>
            <a:ext cx="14411492" cy="1584479"/>
          </a:xfrm>
        </p:spPr>
        <p:txBody>
          <a:bodyPr/>
          <a:lstStyle/>
          <a:p>
            <a:r>
              <a:rPr lang="en-US"/>
              <a:t>Click to edit Master title style</a:t>
            </a:r>
            <a:endParaRPr lang="en-US" dirty="0"/>
          </a:p>
        </p:txBody>
      </p:sp>
      <p:sp>
        <p:nvSpPr>
          <p:cNvPr id="3" name="Text Placeholder 2"/>
          <p:cNvSpPr>
            <a:spLocks noGrp="1"/>
          </p:cNvSpPr>
          <p:nvPr>
            <p:ph type="body" idx="1"/>
          </p:nvPr>
        </p:nvSpPr>
        <p:spPr>
          <a:xfrm>
            <a:off x="2170787" y="3029324"/>
            <a:ext cx="6967728" cy="1202915"/>
          </a:xfrm>
        </p:spPr>
        <p:txBody>
          <a:bodyPr anchor="b">
            <a:normAutofit/>
          </a:bodyPr>
          <a:lstStyle>
            <a:lvl1pPr marL="0" indent="0">
              <a:lnSpc>
                <a:spcPct val="100000"/>
              </a:lnSpc>
              <a:buNone/>
              <a:defRPr sz="3300" b="0" cap="all" baseline="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2170787" y="4236404"/>
            <a:ext cx="6967728" cy="39666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618543" y="3034505"/>
            <a:ext cx="6967728" cy="1203356"/>
          </a:xfrm>
        </p:spPr>
        <p:txBody>
          <a:bodyPr anchor="b">
            <a:normAutofit/>
          </a:bodyPr>
          <a:lstStyle>
            <a:lvl1pPr marL="0" indent="0">
              <a:lnSpc>
                <a:spcPct val="100000"/>
              </a:lnSpc>
              <a:buNone/>
              <a:defRPr sz="3300" b="0" cap="all" baseline="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618543" y="4232237"/>
            <a:ext cx="6967728" cy="39560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6/13/2023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cxnSp>
        <p:nvCxnSpPr>
          <p:cNvPr id="29" name="Straight Connector 28"/>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56958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6/13/2023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cxnSp>
        <p:nvCxnSpPr>
          <p:cNvPr id="25" name="Straight Connector 24"/>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25687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54145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67007" y="1198460"/>
            <a:ext cx="4909649" cy="3370676"/>
          </a:xfrm>
        </p:spPr>
        <p:txBody>
          <a:bodyPr anchor="b">
            <a:normAutofit/>
          </a:bodyPr>
          <a:lstStyle>
            <a:lvl1pPr algn="l">
              <a:defRPr sz="3600"/>
            </a:lvl1pPr>
          </a:lstStyle>
          <a:p>
            <a:r>
              <a:rPr lang="en-US"/>
              <a:t>Click to edit Master title style</a:t>
            </a:r>
            <a:endParaRPr lang="en-US" dirty="0"/>
          </a:p>
        </p:txBody>
      </p:sp>
      <p:sp>
        <p:nvSpPr>
          <p:cNvPr id="3" name="Content Placeholder 2"/>
          <p:cNvSpPr>
            <a:spLocks noGrp="1"/>
          </p:cNvSpPr>
          <p:nvPr>
            <p:ph idx="1"/>
          </p:nvPr>
        </p:nvSpPr>
        <p:spPr>
          <a:xfrm>
            <a:off x="7565571" y="1198461"/>
            <a:ext cx="9018705" cy="6988239"/>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167007" y="4808237"/>
            <a:ext cx="4912520" cy="3372272"/>
          </a:xfrm>
        </p:spPr>
        <p:txBody>
          <a:bodyPr/>
          <a:lstStyle>
            <a:lvl1pPr marL="0" indent="0" algn="l">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17" name="Straight Connector 16"/>
          <p:cNvCxnSpPr/>
          <p:nvPr/>
        </p:nvCxnSpPr>
        <p:spPr>
          <a:xfrm>
            <a:off x="2172420" y="4808237"/>
            <a:ext cx="49042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87951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11216081" y="723256"/>
            <a:ext cx="6111800" cy="7723652"/>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2176809" y="1694270"/>
            <a:ext cx="8298492" cy="2745876"/>
          </a:xfrm>
        </p:spPr>
        <p:txBody>
          <a:bodyPr anchor="b">
            <a:normAutofit/>
          </a:bodyPr>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186584" y="1683814"/>
            <a:ext cx="4186757" cy="5799491"/>
          </a:xfrm>
          <a:solidFill>
            <a:schemeClr val="bg1">
              <a:lumMod val="85000"/>
            </a:schemeClr>
          </a:solidFill>
          <a:ln w="9525" cap="sq">
            <a:noFill/>
            <a:miter lim="800000"/>
          </a:ln>
          <a:effectLst/>
        </p:spPr>
        <p:txBody>
          <a:bodyPr anchor="t"/>
          <a:lstStyle>
            <a:lvl1pPr marL="0" indent="0" algn="ctr">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2175494" y="4718988"/>
            <a:ext cx="8286606" cy="3005613"/>
          </a:xfrm>
        </p:spPr>
        <p:txBody>
          <a:bodyPr>
            <a:normAutofit/>
          </a:bodyPr>
          <a:lstStyle>
            <a:lvl1pPr marL="0" indent="0" algn="l">
              <a:buNone/>
              <a:defRPr sz="27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2171074" y="8204785"/>
            <a:ext cx="8291027" cy="480185"/>
          </a:xfrm>
        </p:spPr>
        <p:txBody>
          <a:bodyPr/>
          <a:lstStyle>
            <a:lvl1pPr algn="l">
              <a:defRPr/>
            </a:lvl1pPr>
          </a:lstStyle>
          <a:p>
            <a:fld id="{1D8BD707-D9CF-40AE-B4C6-C98DA3205C09}" type="datetimeFigureOut">
              <a:rPr lang="en-US" smtClean="0"/>
              <a:pPr/>
              <a:t>6/13/2023</a:t>
            </a:fld>
            <a:endParaRPr lang="en-US"/>
          </a:p>
        </p:txBody>
      </p:sp>
      <p:sp>
        <p:nvSpPr>
          <p:cNvPr id="6" name="Footer Placeholder 5"/>
          <p:cNvSpPr>
            <a:spLocks noGrp="1"/>
          </p:cNvSpPr>
          <p:nvPr>
            <p:ph type="ftr" sz="quarter" idx="11"/>
          </p:nvPr>
        </p:nvSpPr>
        <p:spPr>
          <a:xfrm>
            <a:off x="2171073" y="477961"/>
            <a:ext cx="8311506" cy="481397"/>
          </a:xfrm>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31" name="Straight Connector 30"/>
          <p:cNvCxnSpPr/>
          <p:nvPr/>
        </p:nvCxnSpPr>
        <p:spPr>
          <a:xfrm>
            <a:off x="2171074" y="4715408"/>
            <a:ext cx="8291027"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76590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3029215"/>
            <a:ext cx="18288000" cy="6158912"/>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9189720"/>
            <a:ext cx="18288000" cy="1114425"/>
          </a:xfrm>
          <a:prstGeom prst="rect">
            <a:avLst/>
          </a:prstGeom>
        </p:spPr>
      </p:pic>
      <p:sp>
        <p:nvSpPr>
          <p:cNvPr id="2" name="Title Placeholder 1"/>
          <p:cNvSpPr>
            <a:spLocks noGrp="1"/>
          </p:cNvSpPr>
          <p:nvPr>
            <p:ph type="title"/>
          </p:nvPr>
        </p:nvSpPr>
        <p:spPr>
          <a:xfrm>
            <a:off x="2177369" y="1206779"/>
            <a:ext cx="14404913" cy="1573853"/>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177369" y="3023599"/>
            <a:ext cx="14404913" cy="5175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31208" y="495555"/>
            <a:ext cx="5251073" cy="463802"/>
          </a:xfrm>
          <a:prstGeom prst="rect">
            <a:avLst/>
          </a:prstGeom>
        </p:spPr>
        <p:txBody>
          <a:bodyPr vert="horz" lIns="91440" tIns="45720" rIns="91440" bIns="45720" rtlCol="0" anchor="ctr"/>
          <a:lstStyle>
            <a:lvl1pPr algn="r">
              <a:defRPr sz="1500">
                <a:solidFill>
                  <a:schemeClr val="tx1">
                    <a:tint val="75000"/>
                  </a:schemeClr>
                </a:solidFill>
              </a:defRPr>
            </a:lvl1pPr>
          </a:lstStyle>
          <a:p>
            <a:fld id="{1D8BD707-D9CF-40AE-B4C6-C98DA3205C09}" type="datetimeFigureOut">
              <a:rPr lang="en-US" smtClean="0"/>
              <a:pPr/>
              <a:t>6/13/2023</a:t>
            </a:fld>
            <a:endParaRPr lang="en-US"/>
          </a:p>
        </p:txBody>
      </p:sp>
      <p:sp>
        <p:nvSpPr>
          <p:cNvPr id="5" name="Footer Placeholder 4"/>
          <p:cNvSpPr>
            <a:spLocks noGrp="1"/>
          </p:cNvSpPr>
          <p:nvPr>
            <p:ph type="ftr" sz="quarter" idx="3"/>
          </p:nvPr>
        </p:nvSpPr>
        <p:spPr>
          <a:xfrm>
            <a:off x="2177369" y="493961"/>
            <a:ext cx="8908254" cy="463802"/>
          </a:xfrm>
          <a:prstGeom prst="rect">
            <a:avLst/>
          </a:prstGeom>
        </p:spPr>
        <p:txBody>
          <a:bodyPr vert="horz" lIns="91440" tIns="45720" rIns="91440" bIns="45720" rtlCol="0" anchor="ctr"/>
          <a:lstStyle>
            <a:lvl1pPr algn="l">
              <a:defRPr sz="1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20091" y="1198460"/>
            <a:ext cx="1216529" cy="755367"/>
          </a:xfrm>
          <a:prstGeom prst="rect">
            <a:avLst/>
          </a:prstGeom>
        </p:spPr>
        <p:txBody>
          <a:bodyPr vert="horz" lIns="91440" tIns="45720" rIns="91440" bIns="45720" rtlCol="0" anchor="t"/>
          <a:lstStyle>
            <a:lvl1pPr algn="r">
              <a:defRPr sz="4200">
                <a:solidFill>
                  <a:schemeClr val="accent1"/>
                </a:solidFill>
              </a:defRPr>
            </a:lvl1pPr>
          </a:lstStyle>
          <a:p>
            <a:fld id="{B6F15528-21DE-4FAA-801E-634DDDAF4B2B}" type="slidenum">
              <a:rPr lang="en-US" smtClean="0"/>
              <a:pPr/>
              <a:t>‹#›</a:t>
            </a:fld>
            <a:endParaRPr lang="en-US"/>
          </a:p>
        </p:txBody>
      </p:sp>
      <p:cxnSp>
        <p:nvCxnSpPr>
          <p:cNvPr id="10" name="Straight Connector 9"/>
          <p:cNvCxnSpPr/>
          <p:nvPr/>
        </p:nvCxnSpPr>
        <p:spPr>
          <a:xfrm>
            <a:off x="0" y="9192620"/>
            <a:ext cx="18288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33870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371600" rtl="0" eaLnBrk="1" latinLnBrk="0" hangingPunct="1">
        <a:lnSpc>
          <a:spcPct val="90000"/>
        </a:lnSpc>
        <a:spcBef>
          <a:spcPct val="0"/>
        </a:spcBef>
        <a:buNone/>
        <a:defRPr sz="4800" b="0" i="0" kern="1200" cap="all">
          <a:solidFill>
            <a:schemeClr val="tx1"/>
          </a:solidFill>
          <a:effectLst/>
          <a:latin typeface="+mj-lt"/>
          <a:ea typeface="+mj-ea"/>
          <a:cs typeface="+mj-cs"/>
        </a:defRPr>
      </a:lvl1pPr>
    </p:titleStyle>
    <p:bodyStyle>
      <a:lvl1pPr marL="342900" indent="-342900" algn="l" defTabSz="1371600" rtl="0" eaLnBrk="1" latinLnBrk="0" hangingPunct="1">
        <a:lnSpc>
          <a:spcPct val="120000"/>
        </a:lnSpc>
        <a:spcBef>
          <a:spcPts val="1500"/>
        </a:spcBef>
        <a:buClr>
          <a:schemeClr val="accent1"/>
        </a:buClr>
        <a:buSzPct val="100000"/>
        <a:buFont typeface="Arial" panose="020B0604020202020204" pitchFamily="34" charset="0"/>
        <a:buChar char="•"/>
        <a:defRPr sz="3000" kern="1200">
          <a:solidFill>
            <a:schemeClr val="tx1"/>
          </a:solidFill>
          <a:effectLst/>
          <a:latin typeface="+mn-lt"/>
          <a:ea typeface="+mn-ea"/>
          <a:cs typeface="+mn-cs"/>
        </a:defRPr>
      </a:lvl1pPr>
      <a:lvl2pPr marL="10287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2700" kern="1200" cap="none" baseline="0">
          <a:solidFill>
            <a:schemeClr val="tx1"/>
          </a:solidFill>
          <a:effectLst/>
          <a:latin typeface="+mn-lt"/>
          <a:ea typeface="+mn-ea"/>
          <a:cs typeface="+mn-cs"/>
        </a:defRPr>
      </a:lvl2pPr>
      <a:lvl3pPr marL="17145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2400" kern="1200">
          <a:solidFill>
            <a:schemeClr val="tx1"/>
          </a:solidFill>
          <a:effectLst/>
          <a:latin typeface="+mn-lt"/>
          <a:ea typeface="+mn-ea"/>
          <a:cs typeface="+mn-cs"/>
        </a:defRPr>
      </a:lvl3pPr>
      <a:lvl4pPr marL="24003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2100" kern="1200" cap="none" baseline="0">
          <a:solidFill>
            <a:schemeClr val="tx1"/>
          </a:solidFill>
          <a:effectLst/>
          <a:latin typeface="+mn-lt"/>
          <a:ea typeface="+mn-ea"/>
          <a:cs typeface="+mn-cs"/>
        </a:defRPr>
      </a:lvl4pPr>
      <a:lvl5pPr marL="30861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a:solidFill>
            <a:schemeClr val="tx1"/>
          </a:solidFill>
          <a:effectLst/>
          <a:latin typeface="+mn-lt"/>
          <a:ea typeface="+mn-ea"/>
          <a:cs typeface="+mn-cs"/>
        </a:defRPr>
      </a:lvl5pPr>
      <a:lvl6pPr marL="37719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a:solidFill>
            <a:schemeClr val="tx1"/>
          </a:solidFill>
          <a:effectLst/>
          <a:latin typeface="+mn-lt"/>
          <a:ea typeface="+mn-ea"/>
          <a:cs typeface="+mn-cs"/>
        </a:defRPr>
      </a:lvl6pPr>
      <a:lvl7pPr marL="44577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a:solidFill>
            <a:schemeClr val="tx1"/>
          </a:solidFill>
          <a:effectLst/>
          <a:latin typeface="+mn-lt"/>
          <a:ea typeface="+mn-ea"/>
          <a:cs typeface="+mn-cs"/>
        </a:defRPr>
      </a:lvl7pPr>
      <a:lvl8pPr marL="51435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baseline="0">
          <a:solidFill>
            <a:schemeClr val="tx1"/>
          </a:solidFill>
          <a:effectLst/>
          <a:latin typeface="+mn-lt"/>
          <a:ea typeface="+mn-ea"/>
          <a:cs typeface="+mn-cs"/>
        </a:defRPr>
      </a:lvl8pPr>
      <a:lvl9pPr marL="58293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baseline="0">
          <a:solidFill>
            <a:schemeClr val="tx1"/>
          </a:solidFill>
          <a:effectLst/>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8.svg"/></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20.sv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22.sv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6.png"/><Relationship Id="rId7" Type="http://schemas.openxmlformats.org/officeDocument/2006/relationships/image" Target="../media/image29.pn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8.jpeg"/><Relationship Id="rId4" Type="http://schemas.openxmlformats.org/officeDocument/2006/relationships/image" Target="../media/image27.svg"/><Relationship Id="rId9" Type="http://schemas.openxmlformats.org/officeDocument/2006/relationships/image" Target="../media/image31.sv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Freeform 3"/>
          <p:cNvSpPr/>
          <p:nvPr/>
        </p:nvSpPr>
        <p:spPr>
          <a:xfrm>
            <a:off x="9473550" y="1609820"/>
            <a:ext cx="8130064" cy="8237161"/>
          </a:xfrm>
          <a:custGeom>
            <a:avLst/>
            <a:gdLst/>
            <a:ahLst/>
            <a:cxnLst/>
            <a:rect l="l" t="t" r="r" b="b"/>
            <a:pathLst>
              <a:path w="8130064" h="8237161">
                <a:moveTo>
                  <a:pt x="0" y="0"/>
                </a:moveTo>
                <a:lnTo>
                  <a:pt x="8130064" y="0"/>
                </a:lnTo>
                <a:lnTo>
                  <a:pt x="8130064" y="8237161"/>
                </a:lnTo>
                <a:lnTo>
                  <a:pt x="0" y="8237161"/>
                </a:lnTo>
                <a:lnTo>
                  <a:pt x="0" y="0"/>
                </a:lnTo>
                <a:close/>
              </a:path>
            </a:pathLst>
          </a:custGeom>
          <a:blipFill>
            <a:blip r:embed="rId3"/>
            <a:stretch>
              <a:fillRect/>
            </a:stretch>
          </a:blipFill>
        </p:spPr>
      </p:sp>
      <p:sp>
        <p:nvSpPr>
          <p:cNvPr id="8" name="AutoShape 8"/>
          <p:cNvSpPr/>
          <p:nvPr/>
        </p:nvSpPr>
        <p:spPr>
          <a:xfrm>
            <a:off x="1585958" y="6647123"/>
            <a:ext cx="4137277" cy="0"/>
          </a:xfrm>
          <a:prstGeom prst="line">
            <a:avLst/>
          </a:prstGeom>
          <a:ln w="104775" cap="rnd">
            <a:solidFill>
              <a:srgbClr val="3D55CD"/>
            </a:solidFill>
            <a:prstDash val="solid"/>
            <a:headEnd type="none" w="sm" len="sm"/>
            <a:tailEnd type="arrow" w="med" len="sm"/>
          </a:ln>
        </p:spPr>
      </p:sp>
      <p:sp>
        <p:nvSpPr>
          <p:cNvPr id="9" name="TextBox 9"/>
          <p:cNvSpPr txBox="1"/>
          <p:nvPr/>
        </p:nvSpPr>
        <p:spPr>
          <a:xfrm>
            <a:off x="1028700" y="2523509"/>
            <a:ext cx="6816949" cy="1367622"/>
          </a:xfrm>
          <a:prstGeom prst="rect">
            <a:avLst/>
          </a:prstGeom>
        </p:spPr>
        <p:txBody>
          <a:bodyPr lIns="0" tIns="0" rIns="0" bIns="0" rtlCol="0" anchor="t">
            <a:spAutoFit/>
          </a:bodyPr>
          <a:lstStyle/>
          <a:p>
            <a:pPr>
              <a:lnSpc>
                <a:spcPts val="11244"/>
              </a:lnSpc>
              <a:spcBef>
                <a:spcPct val="0"/>
              </a:spcBef>
            </a:pPr>
            <a:r>
              <a:rPr lang="en-US" sz="8031" dirty="0">
                <a:solidFill>
                  <a:schemeClr val="accent1">
                    <a:lumMod val="60000"/>
                    <a:lumOff val="40000"/>
                  </a:schemeClr>
                </a:solidFill>
                <a:latin typeface="Rubik Medium"/>
              </a:rPr>
              <a:t>Social</a:t>
            </a:r>
            <a:r>
              <a:rPr lang="en-US" sz="8031" dirty="0">
                <a:solidFill>
                  <a:srgbClr val="010B39"/>
                </a:solidFill>
                <a:latin typeface="Rubik Medium"/>
              </a:rPr>
              <a:t> </a:t>
            </a:r>
            <a:r>
              <a:rPr lang="en-US" sz="8031" dirty="0">
                <a:solidFill>
                  <a:schemeClr val="accent1">
                    <a:lumMod val="60000"/>
                    <a:lumOff val="40000"/>
                  </a:schemeClr>
                </a:solidFill>
                <a:latin typeface="Rubik Medium"/>
              </a:rPr>
              <a:t>Media</a:t>
            </a:r>
            <a:r>
              <a:rPr lang="en-US" sz="8031" dirty="0">
                <a:solidFill>
                  <a:srgbClr val="010B39"/>
                </a:solidFill>
                <a:latin typeface="Rubik Medium"/>
              </a:rPr>
              <a:t> </a:t>
            </a:r>
          </a:p>
        </p:txBody>
      </p:sp>
      <p:sp>
        <p:nvSpPr>
          <p:cNvPr id="10" name="TextBox 10"/>
          <p:cNvSpPr txBox="1"/>
          <p:nvPr/>
        </p:nvSpPr>
        <p:spPr>
          <a:xfrm>
            <a:off x="1119600" y="7778115"/>
            <a:ext cx="5967000" cy="1479059"/>
          </a:xfrm>
          <a:prstGeom prst="rect">
            <a:avLst/>
          </a:prstGeom>
        </p:spPr>
        <p:txBody>
          <a:bodyPr wrap="square" lIns="0" tIns="0" rIns="0" bIns="0" rtlCol="0" anchor="t">
            <a:spAutoFit/>
          </a:bodyPr>
          <a:lstStyle/>
          <a:p>
            <a:pPr>
              <a:lnSpc>
                <a:spcPts val="4200"/>
              </a:lnSpc>
            </a:pPr>
            <a:r>
              <a:rPr lang="en-US" sz="3000" dirty="0">
                <a:solidFill>
                  <a:srgbClr val="010B39"/>
                </a:solidFill>
                <a:latin typeface="Rubik"/>
              </a:rPr>
              <a:t>Prepared By: Abhishake Bharti</a:t>
            </a:r>
          </a:p>
          <a:p>
            <a:pPr>
              <a:lnSpc>
                <a:spcPts val="3780"/>
              </a:lnSpc>
            </a:pPr>
            <a:r>
              <a:rPr lang="en-US" sz="2700" dirty="0">
                <a:solidFill>
                  <a:schemeClr val="accent3">
                    <a:lumMod val="75000"/>
                  </a:schemeClr>
                </a:solidFill>
                <a:highlight>
                  <a:srgbClr val="C0C0C0"/>
                </a:highlight>
                <a:latin typeface="Rubik"/>
              </a:rPr>
              <a:t>B.Tech. (CSE - 8 ‘B')</a:t>
            </a:r>
          </a:p>
          <a:p>
            <a:pPr>
              <a:lnSpc>
                <a:spcPts val="3780"/>
              </a:lnSpc>
              <a:spcBef>
                <a:spcPct val="0"/>
              </a:spcBef>
            </a:pPr>
            <a:r>
              <a:rPr lang="en-US" sz="2700" dirty="0">
                <a:solidFill>
                  <a:schemeClr val="accent3">
                    <a:lumMod val="75000"/>
                  </a:schemeClr>
                </a:solidFill>
                <a:highlight>
                  <a:srgbClr val="C0C0C0"/>
                </a:highlight>
                <a:latin typeface="Rubik"/>
              </a:rPr>
              <a:t>University roll no.: 1919834</a:t>
            </a:r>
          </a:p>
        </p:txBody>
      </p:sp>
      <p:sp>
        <p:nvSpPr>
          <p:cNvPr id="11" name="TextBox 11"/>
          <p:cNvSpPr txBox="1"/>
          <p:nvPr/>
        </p:nvSpPr>
        <p:spPr>
          <a:xfrm>
            <a:off x="1028700" y="3520928"/>
            <a:ext cx="7871779" cy="2774286"/>
          </a:xfrm>
          <a:prstGeom prst="rect">
            <a:avLst/>
          </a:prstGeom>
        </p:spPr>
        <p:txBody>
          <a:bodyPr lIns="0" tIns="0" rIns="0" bIns="0" rtlCol="0" anchor="t">
            <a:spAutoFit/>
          </a:bodyPr>
          <a:lstStyle/>
          <a:p>
            <a:pPr>
              <a:lnSpc>
                <a:spcPts val="11244"/>
              </a:lnSpc>
              <a:spcBef>
                <a:spcPct val="0"/>
              </a:spcBef>
            </a:pPr>
            <a:r>
              <a:rPr lang="en-US" sz="7000" dirty="0">
                <a:solidFill>
                  <a:schemeClr val="accent1">
                    <a:lumMod val="60000"/>
                    <a:lumOff val="40000"/>
                  </a:schemeClr>
                </a:solidFill>
                <a:latin typeface="Rubik Medium"/>
              </a:rPr>
              <a:t>Website-</a:t>
            </a:r>
            <a:r>
              <a:rPr lang="en-US" sz="7000" dirty="0" err="1">
                <a:solidFill>
                  <a:schemeClr val="accent1">
                    <a:lumMod val="60000"/>
                    <a:lumOff val="40000"/>
                  </a:schemeClr>
                </a:solidFill>
                <a:latin typeface="Rubik Medium"/>
              </a:rPr>
              <a:t>facebook</a:t>
            </a:r>
            <a:r>
              <a:rPr lang="en-US" sz="7000" dirty="0">
                <a:solidFill>
                  <a:schemeClr val="accent1">
                    <a:lumMod val="60000"/>
                    <a:lumOff val="40000"/>
                  </a:schemeClr>
                </a:solidFill>
                <a:latin typeface="Rubik Medium"/>
              </a:rPr>
              <a:t>-clone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5"/>
          <p:cNvSpPr/>
          <p:nvPr/>
        </p:nvSpPr>
        <p:spPr>
          <a:xfrm>
            <a:off x="16279006" y="5038725"/>
            <a:ext cx="567242" cy="0"/>
          </a:xfrm>
          <a:prstGeom prst="line">
            <a:avLst/>
          </a:prstGeom>
          <a:ln w="104775" cap="rnd">
            <a:solidFill>
              <a:srgbClr val="3D55CD"/>
            </a:solidFill>
            <a:prstDash val="solid"/>
            <a:headEnd type="none" w="sm" len="sm"/>
            <a:tailEnd type="arrow" w="med" len="sm"/>
          </a:ln>
        </p:spPr>
      </p:sp>
      <p:sp>
        <p:nvSpPr>
          <p:cNvPr id="6" name="Freeform 6"/>
          <p:cNvSpPr/>
          <p:nvPr/>
        </p:nvSpPr>
        <p:spPr>
          <a:xfrm>
            <a:off x="10241375" y="5143500"/>
            <a:ext cx="5130641" cy="5143500"/>
          </a:xfrm>
          <a:custGeom>
            <a:avLst/>
            <a:gdLst/>
            <a:ahLst/>
            <a:cxnLst/>
            <a:rect l="l" t="t" r="r" b="b"/>
            <a:pathLst>
              <a:path w="5130641" h="5143500">
                <a:moveTo>
                  <a:pt x="0" y="0"/>
                </a:moveTo>
                <a:lnTo>
                  <a:pt x="5130641" y="0"/>
                </a:lnTo>
                <a:lnTo>
                  <a:pt x="5130641" y="5143500"/>
                </a:lnTo>
                <a:lnTo>
                  <a:pt x="0" y="51435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1028700" y="1133475"/>
            <a:ext cx="8704149" cy="823367"/>
          </a:xfrm>
          <a:prstGeom prst="rect">
            <a:avLst/>
          </a:prstGeom>
        </p:spPr>
        <p:txBody>
          <a:bodyPr lIns="0" tIns="0" rIns="0" bIns="0" rtlCol="0" anchor="t">
            <a:spAutoFit/>
          </a:bodyPr>
          <a:lstStyle/>
          <a:p>
            <a:pPr>
              <a:lnSpc>
                <a:spcPts val="6399"/>
              </a:lnSpc>
            </a:pPr>
            <a:r>
              <a:rPr lang="en-US" sz="6399" dirty="0">
                <a:solidFill>
                  <a:schemeClr val="accent1">
                    <a:lumMod val="60000"/>
                    <a:lumOff val="40000"/>
                  </a:schemeClr>
                </a:solidFill>
                <a:latin typeface="Rubik Medium Bold"/>
              </a:rPr>
              <a:t>Front End</a:t>
            </a:r>
          </a:p>
        </p:txBody>
      </p:sp>
      <p:sp>
        <p:nvSpPr>
          <p:cNvPr id="8" name="TextBox 8"/>
          <p:cNvSpPr txBox="1"/>
          <p:nvPr/>
        </p:nvSpPr>
        <p:spPr>
          <a:xfrm>
            <a:off x="1028700" y="2492427"/>
            <a:ext cx="13558618" cy="1857124"/>
          </a:xfrm>
          <a:prstGeom prst="rect">
            <a:avLst/>
          </a:prstGeom>
        </p:spPr>
        <p:txBody>
          <a:bodyPr lIns="0" tIns="0" rIns="0" bIns="0" rtlCol="0" anchor="t">
            <a:spAutoFit/>
          </a:bodyPr>
          <a:lstStyle/>
          <a:p>
            <a:pPr>
              <a:lnSpc>
                <a:spcPts val="3645"/>
              </a:lnSpc>
            </a:pPr>
            <a:r>
              <a:rPr lang="en-US" sz="3283">
                <a:solidFill>
                  <a:srgbClr val="010B39"/>
                </a:solidFill>
                <a:latin typeface="Rubik"/>
              </a:rPr>
              <a:t>The front end of a web application refers to the client-side components and user interface that users interact with directly. It is responsible for presenting the application's content and functionality in a visually appealing and user-friendly manner.</a:t>
            </a:r>
          </a:p>
        </p:txBody>
      </p:sp>
      <p:sp>
        <p:nvSpPr>
          <p:cNvPr id="9" name="TextBox 9"/>
          <p:cNvSpPr txBox="1"/>
          <p:nvPr/>
        </p:nvSpPr>
        <p:spPr>
          <a:xfrm>
            <a:off x="1028700" y="5210175"/>
            <a:ext cx="5438468"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HTML/CSS</a:t>
            </a:r>
          </a:p>
        </p:txBody>
      </p:sp>
      <p:sp>
        <p:nvSpPr>
          <p:cNvPr id="10" name="TextBox 10"/>
          <p:cNvSpPr txBox="1"/>
          <p:nvPr/>
        </p:nvSpPr>
        <p:spPr>
          <a:xfrm>
            <a:off x="1028700" y="7182285"/>
            <a:ext cx="2375613"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REDUX</a:t>
            </a:r>
          </a:p>
        </p:txBody>
      </p:sp>
      <p:sp>
        <p:nvSpPr>
          <p:cNvPr id="11" name="TextBox 11"/>
          <p:cNvSpPr txBox="1"/>
          <p:nvPr/>
        </p:nvSpPr>
        <p:spPr>
          <a:xfrm>
            <a:off x="1028700" y="6193253"/>
            <a:ext cx="5438468"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REACT.JS</a:t>
            </a:r>
          </a:p>
        </p:txBody>
      </p:sp>
      <p:sp>
        <p:nvSpPr>
          <p:cNvPr id="12" name="TextBox 12"/>
          <p:cNvSpPr txBox="1"/>
          <p:nvPr/>
        </p:nvSpPr>
        <p:spPr>
          <a:xfrm>
            <a:off x="1028700" y="8165362"/>
            <a:ext cx="5438468"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MOMENT</a:t>
            </a:r>
          </a:p>
        </p:txBody>
      </p:sp>
      <p:sp>
        <p:nvSpPr>
          <p:cNvPr id="13" name="TextBox 13"/>
          <p:cNvSpPr txBox="1"/>
          <p:nvPr/>
        </p:nvSpPr>
        <p:spPr>
          <a:xfrm>
            <a:off x="4802907" y="5157787"/>
            <a:ext cx="5438468"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JS COOKIE</a:t>
            </a:r>
          </a:p>
        </p:txBody>
      </p:sp>
      <p:sp>
        <p:nvSpPr>
          <p:cNvPr id="14" name="TextBox 14"/>
          <p:cNvSpPr txBox="1"/>
          <p:nvPr/>
        </p:nvSpPr>
        <p:spPr>
          <a:xfrm>
            <a:off x="4802907" y="7129897"/>
            <a:ext cx="2518606"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FORMIK</a:t>
            </a:r>
          </a:p>
        </p:txBody>
      </p:sp>
      <p:sp>
        <p:nvSpPr>
          <p:cNvPr id="15" name="TextBox 15"/>
          <p:cNvSpPr txBox="1"/>
          <p:nvPr/>
        </p:nvSpPr>
        <p:spPr>
          <a:xfrm>
            <a:off x="4802907" y="6140865"/>
            <a:ext cx="5438468"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ROUTER-DOM</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6" name="AutoShape 6"/>
          <p:cNvSpPr/>
          <p:nvPr/>
        </p:nvSpPr>
        <p:spPr>
          <a:xfrm>
            <a:off x="16279006" y="5038725"/>
            <a:ext cx="567242" cy="0"/>
          </a:xfrm>
          <a:prstGeom prst="line">
            <a:avLst/>
          </a:prstGeom>
          <a:ln w="104775" cap="rnd">
            <a:solidFill>
              <a:srgbClr val="3D55CD"/>
            </a:solidFill>
            <a:prstDash val="solid"/>
            <a:headEnd type="none" w="sm" len="sm"/>
            <a:tailEnd type="arrow" w="med" len="sm"/>
          </a:ln>
        </p:spPr>
      </p:sp>
      <p:sp>
        <p:nvSpPr>
          <p:cNvPr id="7" name="Freeform 7"/>
          <p:cNvSpPr/>
          <p:nvPr/>
        </p:nvSpPr>
        <p:spPr>
          <a:xfrm>
            <a:off x="10241375" y="5228790"/>
            <a:ext cx="5058210" cy="5058210"/>
          </a:xfrm>
          <a:custGeom>
            <a:avLst/>
            <a:gdLst/>
            <a:ahLst/>
            <a:cxnLst/>
            <a:rect l="l" t="t" r="r" b="b"/>
            <a:pathLst>
              <a:path w="5058210" h="5058210">
                <a:moveTo>
                  <a:pt x="0" y="0"/>
                </a:moveTo>
                <a:lnTo>
                  <a:pt x="5058210" y="0"/>
                </a:lnTo>
                <a:lnTo>
                  <a:pt x="5058210" y="5058210"/>
                </a:lnTo>
                <a:lnTo>
                  <a:pt x="0" y="50582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1028700" y="1133475"/>
            <a:ext cx="8704149" cy="823367"/>
          </a:xfrm>
          <a:prstGeom prst="rect">
            <a:avLst/>
          </a:prstGeom>
        </p:spPr>
        <p:txBody>
          <a:bodyPr lIns="0" tIns="0" rIns="0" bIns="0" rtlCol="0" anchor="t">
            <a:spAutoFit/>
          </a:bodyPr>
          <a:lstStyle/>
          <a:p>
            <a:pPr>
              <a:lnSpc>
                <a:spcPts val="6399"/>
              </a:lnSpc>
            </a:pPr>
            <a:r>
              <a:rPr lang="en-US" sz="6399" dirty="0">
                <a:solidFill>
                  <a:schemeClr val="accent1">
                    <a:lumMod val="60000"/>
                    <a:lumOff val="40000"/>
                  </a:schemeClr>
                </a:solidFill>
                <a:latin typeface="Rubik Medium Bold"/>
              </a:rPr>
              <a:t>Back End</a:t>
            </a:r>
          </a:p>
        </p:txBody>
      </p:sp>
      <p:sp>
        <p:nvSpPr>
          <p:cNvPr id="9" name="TextBox 9"/>
          <p:cNvSpPr txBox="1"/>
          <p:nvPr/>
        </p:nvSpPr>
        <p:spPr>
          <a:xfrm>
            <a:off x="1028700" y="2492427"/>
            <a:ext cx="13558618" cy="2316784"/>
          </a:xfrm>
          <a:prstGeom prst="rect">
            <a:avLst/>
          </a:prstGeom>
        </p:spPr>
        <p:txBody>
          <a:bodyPr lIns="0" tIns="0" rIns="0" bIns="0" rtlCol="0" anchor="t">
            <a:spAutoFit/>
          </a:bodyPr>
          <a:lstStyle/>
          <a:p>
            <a:pPr>
              <a:lnSpc>
                <a:spcPts val="3645"/>
              </a:lnSpc>
            </a:pPr>
            <a:r>
              <a:rPr lang="en-US" sz="3283">
                <a:solidFill>
                  <a:srgbClr val="010B39"/>
                </a:solidFill>
                <a:latin typeface="Rubik"/>
              </a:rPr>
              <a:t>The back end of a web application refers to the server-side components that handle the processing, storage, and retrieval of data, as well as the business logic of the application. It is responsible for the behind-the-scenes operations that support the functionality and data management of the application.</a:t>
            </a:r>
          </a:p>
        </p:txBody>
      </p:sp>
      <p:sp>
        <p:nvSpPr>
          <p:cNvPr id="10" name="TextBox 10"/>
          <p:cNvSpPr txBox="1"/>
          <p:nvPr/>
        </p:nvSpPr>
        <p:spPr>
          <a:xfrm>
            <a:off x="1028700" y="5352136"/>
            <a:ext cx="5438468"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EXPRESS</a:t>
            </a:r>
          </a:p>
        </p:txBody>
      </p:sp>
      <p:sp>
        <p:nvSpPr>
          <p:cNvPr id="11" name="TextBox 11"/>
          <p:cNvSpPr txBox="1"/>
          <p:nvPr/>
        </p:nvSpPr>
        <p:spPr>
          <a:xfrm>
            <a:off x="1028700" y="7324246"/>
            <a:ext cx="1770278"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JWT</a:t>
            </a:r>
          </a:p>
        </p:txBody>
      </p:sp>
      <p:sp>
        <p:nvSpPr>
          <p:cNvPr id="12" name="TextBox 12"/>
          <p:cNvSpPr txBox="1"/>
          <p:nvPr/>
        </p:nvSpPr>
        <p:spPr>
          <a:xfrm>
            <a:off x="1028700" y="6335214"/>
            <a:ext cx="5438468"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NODE.JS</a:t>
            </a:r>
          </a:p>
        </p:txBody>
      </p:sp>
      <p:sp>
        <p:nvSpPr>
          <p:cNvPr id="13" name="TextBox 13"/>
          <p:cNvSpPr txBox="1"/>
          <p:nvPr/>
        </p:nvSpPr>
        <p:spPr>
          <a:xfrm>
            <a:off x="1028700" y="8307323"/>
            <a:ext cx="5438468"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AUTHENTICATION</a:t>
            </a:r>
          </a:p>
        </p:txBody>
      </p:sp>
      <p:sp>
        <p:nvSpPr>
          <p:cNvPr id="14" name="TextBox 14"/>
          <p:cNvSpPr txBox="1"/>
          <p:nvPr/>
        </p:nvSpPr>
        <p:spPr>
          <a:xfrm>
            <a:off x="1028700" y="9288869"/>
            <a:ext cx="7253815" cy="505295"/>
          </a:xfrm>
          <a:prstGeom prst="rect">
            <a:avLst/>
          </a:prstGeom>
        </p:spPr>
        <p:txBody>
          <a:bodyPr lIns="0" tIns="0" rIns="0" bIns="0" rtlCol="0" anchor="t">
            <a:spAutoFit/>
          </a:bodyPr>
          <a:lstStyle/>
          <a:p>
            <a:pPr marL="810291" lvl="1" indent="-405146">
              <a:lnSpc>
                <a:spcPts val="3753"/>
              </a:lnSpc>
              <a:buFont typeface="Arial"/>
              <a:buChar char="•"/>
            </a:pPr>
            <a:r>
              <a:rPr lang="en-US" sz="3753">
                <a:solidFill>
                  <a:srgbClr val="010B39"/>
                </a:solidFill>
                <a:latin typeface="Rubik"/>
              </a:rPr>
              <a:t>API (Get, Post, Put, Delete)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6" name="AutoShape 6"/>
          <p:cNvSpPr/>
          <p:nvPr/>
        </p:nvSpPr>
        <p:spPr>
          <a:xfrm>
            <a:off x="16279006" y="5038725"/>
            <a:ext cx="567242" cy="0"/>
          </a:xfrm>
          <a:prstGeom prst="line">
            <a:avLst/>
          </a:prstGeom>
          <a:ln w="104775" cap="rnd">
            <a:solidFill>
              <a:srgbClr val="3D55CD"/>
            </a:solidFill>
            <a:prstDash val="solid"/>
            <a:headEnd type="none" w="sm" len="sm"/>
            <a:tailEnd type="arrow" w="med" len="sm"/>
          </a:ln>
        </p:spPr>
      </p:sp>
      <p:sp>
        <p:nvSpPr>
          <p:cNvPr id="8" name="TextBox 8"/>
          <p:cNvSpPr txBox="1"/>
          <p:nvPr/>
        </p:nvSpPr>
        <p:spPr>
          <a:xfrm>
            <a:off x="1028700" y="790194"/>
            <a:ext cx="12384840" cy="823367"/>
          </a:xfrm>
          <a:prstGeom prst="rect">
            <a:avLst/>
          </a:prstGeom>
        </p:spPr>
        <p:txBody>
          <a:bodyPr lIns="0" tIns="0" rIns="0" bIns="0" rtlCol="0" anchor="t">
            <a:spAutoFit/>
          </a:bodyPr>
          <a:lstStyle/>
          <a:p>
            <a:pPr>
              <a:lnSpc>
                <a:spcPts val="6399"/>
              </a:lnSpc>
            </a:pPr>
            <a:r>
              <a:rPr lang="en-US" sz="6399" dirty="0">
                <a:solidFill>
                  <a:schemeClr val="accent1">
                    <a:lumMod val="60000"/>
                    <a:lumOff val="40000"/>
                  </a:schemeClr>
                </a:solidFill>
                <a:latin typeface="Rubik Medium Bold"/>
              </a:rPr>
              <a:t>Features and Explanation</a:t>
            </a:r>
          </a:p>
        </p:txBody>
      </p:sp>
      <p:sp>
        <p:nvSpPr>
          <p:cNvPr id="9" name="TextBox 9"/>
          <p:cNvSpPr txBox="1"/>
          <p:nvPr/>
        </p:nvSpPr>
        <p:spPr>
          <a:xfrm>
            <a:off x="1028700" y="2261616"/>
            <a:ext cx="13055400" cy="923925"/>
          </a:xfrm>
          <a:prstGeom prst="rect">
            <a:avLst/>
          </a:prstGeom>
        </p:spPr>
        <p:txBody>
          <a:bodyPr lIns="0" tIns="0" rIns="0" bIns="0" rtlCol="0" anchor="t">
            <a:spAutoFit/>
          </a:bodyPr>
          <a:lstStyle/>
          <a:p>
            <a:pPr>
              <a:lnSpc>
                <a:spcPts val="3600"/>
              </a:lnSpc>
            </a:pPr>
            <a:r>
              <a:rPr lang="en-US" sz="3000">
                <a:solidFill>
                  <a:srgbClr val="010B39"/>
                </a:solidFill>
                <a:latin typeface="Rubik"/>
              </a:rPr>
              <a:t>A social media website typically encompasses a wide range of features that enable users to connect, share, and interact with others.</a:t>
            </a:r>
          </a:p>
        </p:txBody>
      </p:sp>
      <p:sp>
        <p:nvSpPr>
          <p:cNvPr id="10" name="TextBox 10"/>
          <p:cNvSpPr txBox="1"/>
          <p:nvPr/>
        </p:nvSpPr>
        <p:spPr>
          <a:xfrm>
            <a:off x="1028700" y="4073081"/>
            <a:ext cx="7621736" cy="554355"/>
          </a:xfrm>
          <a:prstGeom prst="rect">
            <a:avLst/>
          </a:prstGeom>
        </p:spPr>
        <p:txBody>
          <a:bodyPr lIns="0" tIns="0" rIns="0" bIns="0" rtlCol="0" anchor="t">
            <a:spAutoFit/>
          </a:bodyPr>
          <a:lstStyle/>
          <a:p>
            <a:pPr marL="906778" lvl="1" indent="-453389">
              <a:lnSpc>
                <a:spcPts val="4199"/>
              </a:lnSpc>
              <a:buFont typeface="Arial"/>
              <a:buChar char="•"/>
            </a:pPr>
            <a:r>
              <a:rPr lang="en-US" sz="4199" dirty="0" err="1">
                <a:solidFill>
                  <a:schemeClr val="accent1">
                    <a:lumMod val="60000"/>
                    <a:lumOff val="40000"/>
                  </a:schemeClr>
                </a:solidFill>
                <a:latin typeface="Rubik Medium Bold"/>
              </a:rPr>
              <a:t>LogIn</a:t>
            </a:r>
            <a:r>
              <a:rPr lang="en-US" sz="4199" dirty="0">
                <a:solidFill>
                  <a:schemeClr val="accent1">
                    <a:lumMod val="60000"/>
                    <a:lumOff val="40000"/>
                  </a:schemeClr>
                </a:solidFill>
                <a:latin typeface="Rubik Medium Bold"/>
              </a:rPr>
              <a:t>/Register/Logout</a:t>
            </a:r>
          </a:p>
        </p:txBody>
      </p:sp>
      <p:sp>
        <p:nvSpPr>
          <p:cNvPr id="11" name="TextBox 11"/>
          <p:cNvSpPr txBox="1"/>
          <p:nvPr/>
        </p:nvSpPr>
        <p:spPr>
          <a:xfrm>
            <a:off x="6767165" y="5114925"/>
            <a:ext cx="7774136" cy="554355"/>
          </a:xfrm>
          <a:prstGeom prst="rect">
            <a:avLst/>
          </a:prstGeom>
        </p:spPr>
        <p:txBody>
          <a:bodyPr lIns="0" tIns="0" rIns="0" bIns="0" rtlCol="0" anchor="t">
            <a:spAutoFit/>
          </a:bodyPr>
          <a:lstStyle/>
          <a:p>
            <a:pPr marL="906778" lvl="1" indent="-453389">
              <a:lnSpc>
                <a:spcPts val="4199"/>
              </a:lnSpc>
              <a:buFont typeface="Arial"/>
              <a:buChar char="•"/>
            </a:pPr>
            <a:r>
              <a:rPr lang="en-US" sz="4199" dirty="0">
                <a:solidFill>
                  <a:schemeClr val="accent1">
                    <a:lumMod val="60000"/>
                    <a:lumOff val="40000"/>
                  </a:schemeClr>
                </a:solidFill>
                <a:latin typeface="Rubik Medium Bold"/>
              </a:rPr>
              <a:t>Reset</a:t>
            </a:r>
            <a:r>
              <a:rPr lang="en-US" sz="4199" dirty="0">
                <a:solidFill>
                  <a:srgbClr val="3D55CD"/>
                </a:solidFill>
                <a:latin typeface="Rubik Medium Bold"/>
              </a:rPr>
              <a:t> </a:t>
            </a:r>
            <a:r>
              <a:rPr lang="en-US" sz="4199" dirty="0">
                <a:solidFill>
                  <a:schemeClr val="accent1">
                    <a:lumMod val="60000"/>
                    <a:lumOff val="40000"/>
                  </a:schemeClr>
                </a:solidFill>
                <a:latin typeface="Rubik Medium Bold"/>
              </a:rPr>
              <a:t>Password</a:t>
            </a:r>
          </a:p>
        </p:txBody>
      </p:sp>
      <p:sp>
        <p:nvSpPr>
          <p:cNvPr id="12" name="TextBox 12"/>
          <p:cNvSpPr txBox="1"/>
          <p:nvPr/>
        </p:nvSpPr>
        <p:spPr>
          <a:xfrm>
            <a:off x="6797990" y="6164580"/>
            <a:ext cx="9481016" cy="554355"/>
          </a:xfrm>
          <a:prstGeom prst="rect">
            <a:avLst/>
          </a:prstGeom>
        </p:spPr>
        <p:txBody>
          <a:bodyPr lIns="0" tIns="0" rIns="0" bIns="0" rtlCol="0" anchor="t">
            <a:spAutoFit/>
          </a:bodyPr>
          <a:lstStyle/>
          <a:p>
            <a:pPr marL="906778" lvl="1" indent="-453389">
              <a:lnSpc>
                <a:spcPts val="4199"/>
              </a:lnSpc>
              <a:buFont typeface="Arial"/>
              <a:buChar char="•"/>
            </a:pPr>
            <a:r>
              <a:rPr lang="en-US" sz="4199" dirty="0">
                <a:solidFill>
                  <a:schemeClr val="accent1">
                    <a:lumMod val="60000"/>
                    <a:lumOff val="40000"/>
                  </a:schemeClr>
                </a:solidFill>
                <a:latin typeface="Rubik Medium Bold"/>
              </a:rPr>
              <a:t>Add</a:t>
            </a:r>
            <a:r>
              <a:rPr lang="en-US" sz="4199" dirty="0">
                <a:solidFill>
                  <a:srgbClr val="3D55CD"/>
                </a:solidFill>
                <a:latin typeface="Rubik Medium Bold"/>
              </a:rPr>
              <a:t> </a:t>
            </a:r>
            <a:r>
              <a:rPr lang="en-US" sz="4199" dirty="0">
                <a:solidFill>
                  <a:schemeClr val="accent1">
                    <a:lumMod val="60000"/>
                    <a:lumOff val="40000"/>
                  </a:schemeClr>
                </a:solidFill>
                <a:latin typeface="Rubik Medium Bold"/>
              </a:rPr>
              <a:t>Post</a:t>
            </a:r>
          </a:p>
        </p:txBody>
      </p:sp>
      <p:sp>
        <p:nvSpPr>
          <p:cNvPr id="13" name="TextBox 13"/>
          <p:cNvSpPr txBox="1"/>
          <p:nvPr/>
        </p:nvSpPr>
        <p:spPr>
          <a:xfrm>
            <a:off x="6797990" y="7214235"/>
            <a:ext cx="7774136" cy="554355"/>
          </a:xfrm>
          <a:prstGeom prst="rect">
            <a:avLst/>
          </a:prstGeom>
        </p:spPr>
        <p:txBody>
          <a:bodyPr lIns="0" tIns="0" rIns="0" bIns="0" rtlCol="0" anchor="t">
            <a:spAutoFit/>
          </a:bodyPr>
          <a:lstStyle/>
          <a:p>
            <a:pPr marL="906778" lvl="1" indent="-453389">
              <a:lnSpc>
                <a:spcPts val="4199"/>
              </a:lnSpc>
              <a:buFont typeface="Arial"/>
              <a:buChar char="•"/>
            </a:pPr>
            <a:r>
              <a:rPr lang="en-US" sz="4199" dirty="0">
                <a:solidFill>
                  <a:schemeClr val="accent1">
                    <a:lumMod val="60000"/>
                    <a:lumOff val="40000"/>
                  </a:schemeClr>
                </a:solidFill>
                <a:latin typeface="Rubik Medium Bold"/>
              </a:rPr>
              <a:t>Like/Comment</a:t>
            </a:r>
          </a:p>
        </p:txBody>
      </p:sp>
      <p:sp>
        <p:nvSpPr>
          <p:cNvPr id="14" name="TextBox 14"/>
          <p:cNvSpPr txBox="1"/>
          <p:nvPr/>
        </p:nvSpPr>
        <p:spPr>
          <a:xfrm>
            <a:off x="6828816" y="8263890"/>
            <a:ext cx="9481016" cy="554355"/>
          </a:xfrm>
          <a:prstGeom prst="rect">
            <a:avLst/>
          </a:prstGeom>
        </p:spPr>
        <p:txBody>
          <a:bodyPr lIns="0" tIns="0" rIns="0" bIns="0" rtlCol="0" anchor="t">
            <a:spAutoFit/>
          </a:bodyPr>
          <a:lstStyle/>
          <a:p>
            <a:pPr marL="906778" lvl="1" indent="-453389">
              <a:lnSpc>
                <a:spcPts val="4199"/>
              </a:lnSpc>
              <a:buFont typeface="Arial"/>
              <a:buChar char="•"/>
            </a:pPr>
            <a:r>
              <a:rPr lang="en-US" sz="4199" dirty="0">
                <a:solidFill>
                  <a:schemeClr val="accent1">
                    <a:lumMod val="60000"/>
                    <a:lumOff val="40000"/>
                  </a:schemeClr>
                </a:solidFill>
                <a:latin typeface="Rubik Medium Bold"/>
              </a:rPr>
              <a:t>Profile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6" name="AutoShape 6"/>
          <p:cNvSpPr/>
          <p:nvPr/>
        </p:nvSpPr>
        <p:spPr>
          <a:xfrm>
            <a:off x="1585958" y="9224962"/>
            <a:ext cx="15047866" cy="0"/>
          </a:xfrm>
          <a:prstGeom prst="line">
            <a:avLst/>
          </a:prstGeom>
          <a:ln w="104775" cap="rnd">
            <a:solidFill>
              <a:srgbClr val="3D55CD"/>
            </a:solidFill>
            <a:prstDash val="solid"/>
            <a:headEnd type="none" w="sm" len="sm"/>
            <a:tailEnd type="arrow" w="med" len="sm"/>
          </a:ln>
        </p:spPr>
      </p:sp>
      <p:sp>
        <p:nvSpPr>
          <p:cNvPr id="7" name="Freeform 7"/>
          <p:cNvSpPr/>
          <p:nvPr/>
        </p:nvSpPr>
        <p:spPr>
          <a:xfrm>
            <a:off x="13144500" y="4388168"/>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1028700" y="790194"/>
            <a:ext cx="12384840" cy="823367"/>
          </a:xfrm>
          <a:prstGeom prst="rect">
            <a:avLst/>
          </a:prstGeom>
        </p:spPr>
        <p:txBody>
          <a:bodyPr lIns="0" tIns="0" rIns="0" bIns="0" rtlCol="0" anchor="t">
            <a:spAutoFit/>
          </a:bodyPr>
          <a:lstStyle/>
          <a:p>
            <a:pPr>
              <a:lnSpc>
                <a:spcPts val="6399"/>
              </a:lnSpc>
            </a:pPr>
            <a:r>
              <a:rPr lang="en-US" sz="6399" dirty="0">
                <a:solidFill>
                  <a:schemeClr val="accent1">
                    <a:lumMod val="60000"/>
                    <a:lumOff val="40000"/>
                  </a:schemeClr>
                </a:solidFill>
                <a:latin typeface="Rubik Medium Bold"/>
              </a:rPr>
              <a:t>Features and Explanation</a:t>
            </a:r>
          </a:p>
        </p:txBody>
      </p:sp>
      <p:sp>
        <p:nvSpPr>
          <p:cNvPr id="9" name="TextBox 9"/>
          <p:cNvSpPr txBox="1"/>
          <p:nvPr/>
        </p:nvSpPr>
        <p:spPr>
          <a:xfrm>
            <a:off x="1028700" y="2261616"/>
            <a:ext cx="13055400" cy="923925"/>
          </a:xfrm>
          <a:prstGeom prst="rect">
            <a:avLst/>
          </a:prstGeom>
        </p:spPr>
        <p:txBody>
          <a:bodyPr lIns="0" tIns="0" rIns="0" bIns="0" rtlCol="0" anchor="t">
            <a:spAutoFit/>
          </a:bodyPr>
          <a:lstStyle/>
          <a:p>
            <a:pPr>
              <a:lnSpc>
                <a:spcPts val="3600"/>
              </a:lnSpc>
            </a:pPr>
            <a:r>
              <a:rPr lang="en-US" sz="3000">
                <a:solidFill>
                  <a:srgbClr val="010B39"/>
                </a:solidFill>
                <a:latin typeface="Rubik"/>
              </a:rPr>
              <a:t>A social media website typically encompasses a wide range of features that enable users to connect, share, and interact with others.</a:t>
            </a:r>
          </a:p>
        </p:txBody>
      </p:sp>
      <p:sp>
        <p:nvSpPr>
          <p:cNvPr id="10" name="TextBox 10"/>
          <p:cNvSpPr txBox="1"/>
          <p:nvPr/>
        </p:nvSpPr>
        <p:spPr>
          <a:xfrm>
            <a:off x="1028700" y="4073081"/>
            <a:ext cx="7621736" cy="554355"/>
          </a:xfrm>
          <a:prstGeom prst="rect">
            <a:avLst/>
          </a:prstGeom>
        </p:spPr>
        <p:txBody>
          <a:bodyPr lIns="0" tIns="0" rIns="0" bIns="0" rtlCol="0" anchor="t">
            <a:spAutoFit/>
          </a:bodyPr>
          <a:lstStyle/>
          <a:p>
            <a:pPr marL="906778" lvl="1" indent="-453389">
              <a:lnSpc>
                <a:spcPts val="4199"/>
              </a:lnSpc>
              <a:buFont typeface="Arial"/>
              <a:buChar char="•"/>
            </a:pPr>
            <a:r>
              <a:rPr lang="en-US" sz="4199" dirty="0">
                <a:solidFill>
                  <a:schemeClr val="accent1">
                    <a:lumMod val="60000"/>
                    <a:lumOff val="40000"/>
                  </a:schemeClr>
                </a:solidFill>
                <a:latin typeface="Rubik Medium Bold"/>
              </a:rPr>
              <a:t>Edit/Add Bio</a:t>
            </a:r>
          </a:p>
        </p:txBody>
      </p:sp>
      <p:sp>
        <p:nvSpPr>
          <p:cNvPr id="11" name="TextBox 11"/>
          <p:cNvSpPr txBox="1"/>
          <p:nvPr/>
        </p:nvSpPr>
        <p:spPr>
          <a:xfrm>
            <a:off x="1028700" y="4955493"/>
            <a:ext cx="7621736" cy="554355"/>
          </a:xfrm>
          <a:prstGeom prst="rect">
            <a:avLst/>
          </a:prstGeom>
        </p:spPr>
        <p:txBody>
          <a:bodyPr lIns="0" tIns="0" rIns="0" bIns="0" rtlCol="0" anchor="t">
            <a:spAutoFit/>
          </a:bodyPr>
          <a:lstStyle/>
          <a:p>
            <a:pPr marL="906778" lvl="1" indent="-453389">
              <a:lnSpc>
                <a:spcPts val="4199"/>
              </a:lnSpc>
              <a:buFont typeface="Arial"/>
              <a:buChar char="•"/>
            </a:pPr>
            <a:r>
              <a:rPr lang="en-US" sz="4199" dirty="0">
                <a:solidFill>
                  <a:schemeClr val="accent1">
                    <a:lumMod val="60000"/>
                    <a:lumOff val="40000"/>
                  </a:schemeClr>
                </a:solidFill>
                <a:latin typeface="Rubik Medium Bold"/>
              </a:rPr>
              <a:t>Friend Requests</a:t>
            </a:r>
          </a:p>
        </p:txBody>
      </p:sp>
      <p:sp>
        <p:nvSpPr>
          <p:cNvPr id="12" name="TextBox 12"/>
          <p:cNvSpPr txBox="1"/>
          <p:nvPr/>
        </p:nvSpPr>
        <p:spPr>
          <a:xfrm>
            <a:off x="1028700" y="5833698"/>
            <a:ext cx="7621736" cy="554355"/>
          </a:xfrm>
          <a:prstGeom prst="rect">
            <a:avLst/>
          </a:prstGeom>
        </p:spPr>
        <p:txBody>
          <a:bodyPr lIns="0" tIns="0" rIns="0" bIns="0" rtlCol="0" anchor="t">
            <a:spAutoFit/>
          </a:bodyPr>
          <a:lstStyle/>
          <a:p>
            <a:pPr marL="906778" lvl="1" indent="-453389">
              <a:lnSpc>
                <a:spcPts val="4199"/>
              </a:lnSpc>
              <a:buFont typeface="Arial"/>
              <a:buChar char="•"/>
            </a:pPr>
            <a:r>
              <a:rPr lang="en-US" sz="4199" dirty="0">
                <a:solidFill>
                  <a:schemeClr val="accent1">
                    <a:lumMod val="60000"/>
                    <a:lumOff val="40000"/>
                  </a:schemeClr>
                </a:solidFill>
                <a:latin typeface="Rubik Medium Bold"/>
              </a:rPr>
              <a:t>News</a:t>
            </a:r>
            <a:r>
              <a:rPr lang="en-US" sz="4199" dirty="0">
                <a:solidFill>
                  <a:srgbClr val="3D55CD"/>
                </a:solidFill>
                <a:latin typeface="Rubik Medium Bold"/>
              </a:rPr>
              <a:t> </a:t>
            </a:r>
            <a:r>
              <a:rPr lang="en-US" sz="4199" dirty="0">
                <a:solidFill>
                  <a:schemeClr val="accent1">
                    <a:lumMod val="60000"/>
                    <a:lumOff val="40000"/>
                  </a:schemeClr>
                </a:solidFill>
                <a:latin typeface="Rubik Medium Bold"/>
              </a:rPr>
              <a:t>Feed</a:t>
            </a:r>
          </a:p>
        </p:txBody>
      </p:sp>
      <p:sp>
        <p:nvSpPr>
          <p:cNvPr id="13" name="TextBox 13"/>
          <p:cNvSpPr txBox="1"/>
          <p:nvPr/>
        </p:nvSpPr>
        <p:spPr>
          <a:xfrm>
            <a:off x="1028700" y="6716110"/>
            <a:ext cx="7621736" cy="554355"/>
          </a:xfrm>
          <a:prstGeom prst="rect">
            <a:avLst/>
          </a:prstGeom>
        </p:spPr>
        <p:txBody>
          <a:bodyPr lIns="0" tIns="0" rIns="0" bIns="0" rtlCol="0" anchor="t">
            <a:spAutoFit/>
          </a:bodyPr>
          <a:lstStyle/>
          <a:p>
            <a:pPr marL="906778" lvl="1" indent="-453389">
              <a:lnSpc>
                <a:spcPts val="4199"/>
              </a:lnSpc>
              <a:buFont typeface="Arial"/>
              <a:buChar char="•"/>
            </a:pPr>
            <a:r>
              <a:rPr lang="en-US" sz="4199" dirty="0">
                <a:solidFill>
                  <a:schemeClr val="accent1">
                    <a:lumMod val="60000"/>
                    <a:lumOff val="40000"/>
                  </a:schemeClr>
                </a:solidFill>
                <a:latin typeface="Rubik Medium Bold"/>
              </a:rPr>
              <a:t>Reactions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Freeform 3"/>
          <p:cNvSpPr/>
          <p:nvPr/>
        </p:nvSpPr>
        <p:spPr>
          <a:xfrm>
            <a:off x="3048000" y="350963"/>
            <a:ext cx="15063241" cy="9448598"/>
          </a:xfrm>
          <a:custGeom>
            <a:avLst/>
            <a:gdLst/>
            <a:ahLst/>
            <a:cxnLst/>
            <a:rect l="l" t="t" r="r" b="b"/>
            <a:pathLst>
              <a:path w="12412288" h="9448598">
                <a:moveTo>
                  <a:pt x="0" y="0"/>
                </a:moveTo>
                <a:lnTo>
                  <a:pt x="12412288" y="0"/>
                </a:lnTo>
                <a:lnTo>
                  <a:pt x="12412288" y="9448598"/>
                </a:lnTo>
                <a:lnTo>
                  <a:pt x="0" y="944859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1028700" y="790194"/>
            <a:ext cx="6310306" cy="823367"/>
          </a:xfrm>
          <a:prstGeom prst="rect">
            <a:avLst/>
          </a:prstGeom>
        </p:spPr>
        <p:txBody>
          <a:bodyPr lIns="0" tIns="0" rIns="0" bIns="0" rtlCol="0" anchor="t">
            <a:spAutoFit/>
          </a:bodyPr>
          <a:lstStyle/>
          <a:p>
            <a:pPr>
              <a:lnSpc>
                <a:spcPts val="6399"/>
              </a:lnSpc>
            </a:pPr>
            <a:r>
              <a:rPr lang="en-US" sz="6399" dirty="0">
                <a:solidFill>
                  <a:schemeClr val="accent1">
                    <a:lumMod val="60000"/>
                    <a:lumOff val="40000"/>
                  </a:schemeClr>
                </a:solidFill>
                <a:latin typeface="Rubik Medium Bold"/>
              </a:rPr>
              <a:t>ER Diagram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Freeform 3"/>
          <p:cNvSpPr/>
          <p:nvPr/>
        </p:nvSpPr>
        <p:spPr>
          <a:xfrm>
            <a:off x="723747" y="1820013"/>
            <a:ext cx="7658253" cy="4824134"/>
          </a:xfrm>
          <a:custGeom>
            <a:avLst/>
            <a:gdLst/>
            <a:ahLst/>
            <a:cxnLst/>
            <a:rect l="l" t="t" r="r" b="b"/>
            <a:pathLst>
              <a:path w="8576238" h="4824134">
                <a:moveTo>
                  <a:pt x="0" y="0"/>
                </a:moveTo>
                <a:lnTo>
                  <a:pt x="8576238" y="0"/>
                </a:lnTo>
                <a:lnTo>
                  <a:pt x="8576238" y="4824134"/>
                </a:lnTo>
                <a:lnTo>
                  <a:pt x="0" y="4824134"/>
                </a:lnTo>
                <a:lnTo>
                  <a:pt x="0" y="0"/>
                </a:lnTo>
                <a:close/>
              </a:path>
            </a:pathLst>
          </a:custGeom>
          <a:blipFill>
            <a:blip r:embed="rId3"/>
            <a:stretch>
              <a:fillRect/>
            </a:stretch>
          </a:blipFill>
        </p:spPr>
      </p:sp>
      <p:sp>
        <p:nvSpPr>
          <p:cNvPr id="4" name="Freeform 4"/>
          <p:cNvSpPr/>
          <p:nvPr/>
        </p:nvSpPr>
        <p:spPr>
          <a:xfrm>
            <a:off x="8424356" y="3344516"/>
            <a:ext cx="9139897" cy="5141192"/>
          </a:xfrm>
          <a:custGeom>
            <a:avLst/>
            <a:gdLst/>
            <a:ahLst/>
            <a:cxnLst/>
            <a:rect l="l" t="t" r="r" b="b"/>
            <a:pathLst>
              <a:path w="9139897" h="5141192">
                <a:moveTo>
                  <a:pt x="0" y="0"/>
                </a:moveTo>
                <a:lnTo>
                  <a:pt x="9139898" y="0"/>
                </a:lnTo>
                <a:lnTo>
                  <a:pt x="9139898" y="5141193"/>
                </a:lnTo>
                <a:lnTo>
                  <a:pt x="0" y="5141193"/>
                </a:lnTo>
                <a:lnTo>
                  <a:pt x="0" y="0"/>
                </a:lnTo>
                <a:close/>
              </a:path>
            </a:pathLst>
          </a:custGeom>
          <a:blipFill>
            <a:blip r:embed="rId4"/>
            <a:stretch>
              <a:fillRect/>
            </a:stretch>
          </a:blipFill>
        </p:spPr>
      </p:sp>
      <p:sp>
        <p:nvSpPr>
          <p:cNvPr id="5" name="TextBox 5"/>
          <p:cNvSpPr txBox="1"/>
          <p:nvPr/>
        </p:nvSpPr>
        <p:spPr>
          <a:xfrm>
            <a:off x="723747" y="647383"/>
            <a:ext cx="12384840" cy="823367"/>
          </a:xfrm>
          <a:prstGeom prst="rect">
            <a:avLst/>
          </a:prstGeom>
        </p:spPr>
        <p:txBody>
          <a:bodyPr lIns="0" tIns="0" rIns="0" bIns="0" rtlCol="0" anchor="t">
            <a:spAutoFit/>
          </a:bodyPr>
          <a:lstStyle/>
          <a:p>
            <a:pPr>
              <a:lnSpc>
                <a:spcPts val="6399"/>
              </a:lnSpc>
            </a:pPr>
            <a:r>
              <a:rPr lang="en-US" sz="6399" dirty="0">
                <a:solidFill>
                  <a:schemeClr val="accent1">
                    <a:lumMod val="60000"/>
                    <a:lumOff val="40000"/>
                  </a:schemeClr>
                </a:solidFill>
                <a:latin typeface="Rubik Medium Bold"/>
              </a:rPr>
              <a:t>Project Snapshots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Freeform 3"/>
          <p:cNvSpPr/>
          <p:nvPr/>
        </p:nvSpPr>
        <p:spPr>
          <a:xfrm>
            <a:off x="2180527" y="1845644"/>
            <a:ext cx="13926945" cy="7833907"/>
          </a:xfrm>
          <a:custGeom>
            <a:avLst/>
            <a:gdLst/>
            <a:ahLst/>
            <a:cxnLst/>
            <a:rect l="l" t="t" r="r" b="b"/>
            <a:pathLst>
              <a:path w="13926945" h="7833907">
                <a:moveTo>
                  <a:pt x="0" y="0"/>
                </a:moveTo>
                <a:lnTo>
                  <a:pt x="13926946" y="0"/>
                </a:lnTo>
                <a:lnTo>
                  <a:pt x="13926946" y="7833907"/>
                </a:lnTo>
                <a:lnTo>
                  <a:pt x="0" y="7833907"/>
                </a:lnTo>
                <a:lnTo>
                  <a:pt x="0" y="0"/>
                </a:lnTo>
                <a:close/>
              </a:path>
            </a:pathLst>
          </a:custGeom>
          <a:blipFill>
            <a:blip r:embed="rId3"/>
            <a:stretch>
              <a:fillRect/>
            </a:stretch>
          </a:blipFill>
        </p:spPr>
      </p:sp>
      <p:sp>
        <p:nvSpPr>
          <p:cNvPr id="4" name="TextBox 4"/>
          <p:cNvSpPr txBox="1"/>
          <p:nvPr/>
        </p:nvSpPr>
        <p:spPr>
          <a:xfrm>
            <a:off x="1028700" y="647383"/>
            <a:ext cx="12384840" cy="823367"/>
          </a:xfrm>
          <a:prstGeom prst="rect">
            <a:avLst/>
          </a:prstGeom>
        </p:spPr>
        <p:txBody>
          <a:bodyPr lIns="0" tIns="0" rIns="0" bIns="0" rtlCol="0" anchor="t">
            <a:spAutoFit/>
          </a:bodyPr>
          <a:lstStyle/>
          <a:p>
            <a:pPr>
              <a:lnSpc>
                <a:spcPts val="6399"/>
              </a:lnSpc>
            </a:pPr>
            <a:r>
              <a:rPr lang="en-US" sz="6399" dirty="0">
                <a:solidFill>
                  <a:schemeClr val="accent1">
                    <a:lumMod val="60000"/>
                    <a:lumOff val="40000"/>
                  </a:schemeClr>
                </a:solidFill>
                <a:latin typeface="Rubik Medium Bold"/>
              </a:rPr>
              <a:t>Project Snapshots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2510" y="-19903"/>
            <a:ext cx="18288000" cy="10287000"/>
          </a:xfrm>
          <a:prstGeom prst="rect">
            <a:avLst/>
          </a:prstGeom>
        </p:spPr>
      </p:pic>
      <p:sp>
        <p:nvSpPr>
          <p:cNvPr id="4" name="TextBox 4"/>
          <p:cNvSpPr txBox="1"/>
          <p:nvPr/>
        </p:nvSpPr>
        <p:spPr>
          <a:xfrm>
            <a:off x="1028700" y="790194"/>
            <a:ext cx="12384840" cy="823367"/>
          </a:xfrm>
          <a:prstGeom prst="rect">
            <a:avLst/>
          </a:prstGeom>
        </p:spPr>
        <p:txBody>
          <a:bodyPr lIns="0" tIns="0" rIns="0" bIns="0" rtlCol="0" anchor="t">
            <a:spAutoFit/>
          </a:bodyPr>
          <a:lstStyle/>
          <a:p>
            <a:pPr>
              <a:lnSpc>
                <a:spcPts val="6399"/>
              </a:lnSpc>
            </a:pPr>
            <a:r>
              <a:rPr lang="en-US" sz="6399" dirty="0">
                <a:solidFill>
                  <a:schemeClr val="accent1">
                    <a:lumMod val="60000"/>
                    <a:lumOff val="40000"/>
                  </a:schemeClr>
                </a:solidFill>
                <a:latin typeface="Rubik Medium Bold"/>
              </a:rPr>
              <a:t>Conclusion</a:t>
            </a:r>
          </a:p>
        </p:txBody>
      </p:sp>
      <p:sp>
        <p:nvSpPr>
          <p:cNvPr id="5" name="TextBox 5"/>
          <p:cNvSpPr txBox="1"/>
          <p:nvPr/>
        </p:nvSpPr>
        <p:spPr>
          <a:xfrm>
            <a:off x="1028700" y="2467102"/>
            <a:ext cx="15558618" cy="1907511"/>
          </a:xfrm>
          <a:prstGeom prst="rect">
            <a:avLst/>
          </a:prstGeom>
        </p:spPr>
        <p:txBody>
          <a:bodyPr lIns="0" tIns="0" rIns="0" bIns="0" rtlCol="0" anchor="t">
            <a:spAutoFit/>
          </a:bodyPr>
          <a:lstStyle/>
          <a:p>
            <a:pPr>
              <a:lnSpc>
                <a:spcPts val="3717"/>
              </a:lnSpc>
            </a:pPr>
            <a:r>
              <a:rPr lang="en-US" sz="3097">
                <a:solidFill>
                  <a:srgbClr val="010B39"/>
                </a:solidFill>
                <a:latin typeface="Rubik"/>
              </a:rPr>
              <a:t>In conclusion, the development of a social media website using the MERN (MongoDB, Express.js, React.js, Node.js) technology stack offers numerous advantages and opportunities. The MERN stack provides a robust and efficient framework for building a scalable and interactive social media platform.</a:t>
            </a:r>
          </a:p>
        </p:txBody>
      </p:sp>
      <p:sp>
        <p:nvSpPr>
          <p:cNvPr id="6" name="TextBox 6"/>
          <p:cNvSpPr txBox="1"/>
          <p:nvPr/>
        </p:nvSpPr>
        <p:spPr>
          <a:xfrm>
            <a:off x="1028700" y="5368290"/>
            <a:ext cx="10921800" cy="2819400"/>
          </a:xfrm>
          <a:prstGeom prst="rect">
            <a:avLst/>
          </a:prstGeom>
        </p:spPr>
        <p:txBody>
          <a:bodyPr lIns="0" tIns="0" rIns="0" bIns="0" rtlCol="0" anchor="t">
            <a:spAutoFit/>
          </a:bodyPr>
          <a:lstStyle/>
          <a:p>
            <a:pPr>
              <a:lnSpc>
                <a:spcPts val="3719"/>
              </a:lnSpc>
            </a:pPr>
            <a:r>
              <a:rPr lang="en-US" sz="3099" dirty="0">
                <a:solidFill>
                  <a:srgbClr val="010B39"/>
                </a:solidFill>
                <a:latin typeface="Rubik"/>
              </a:rPr>
              <a:t>As we move forward, we remain committed to enhancing the platform, incorporating user feedback, and continuously improving its features and functionalities. With the MERN stack as our foundation, we are confident in the scalability, performance, and potential for innovation that our social media website possesses.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Freeform 3"/>
          <p:cNvSpPr/>
          <p:nvPr/>
        </p:nvSpPr>
        <p:spPr>
          <a:xfrm flipV="1">
            <a:off x="-464167" y="-1696603"/>
            <a:ext cx="20197310" cy="4519148"/>
          </a:xfrm>
          <a:custGeom>
            <a:avLst/>
            <a:gdLst/>
            <a:ahLst/>
            <a:cxnLst/>
            <a:rect l="l" t="t" r="r" b="b"/>
            <a:pathLst>
              <a:path w="20197310" h="4519148">
                <a:moveTo>
                  <a:pt x="0" y="4519148"/>
                </a:moveTo>
                <a:lnTo>
                  <a:pt x="20197309" y="4519148"/>
                </a:lnTo>
                <a:lnTo>
                  <a:pt x="20197309" y="0"/>
                </a:lnTo>
                <a:lnTo>
                  <a:pt x="0" y="0"/>
                </a:lnTo>
                <a:lnTo>
                  <a:pt x="0" y="4519148"/>
                </a:lnTo>
                <a:close/>
              </a:path>
            </a:pathLst>
          </a:custGeom>
          <a:blipFill>
            <a:blip r:embed="rId3">
              <a:alphaModFix amt="36000"/>
              <a:extLst>
                <a:ext uri="{96DAC541-7B7A-43D3-8B79-37D633B846F1}">
                  <asvg:svgBlip xmlns:asvg="http://schemas.microsoft.com/office/drawing/2016/SVG/main" r:embed="rId4"/>
                </a:ext>
              </a:extLst>
            </a:blip>
            <a:stretch>
              <a:fillRect/>
            </a:stretch>
          </a:blipFill>
        </p:spPr>
      </p:sp>
      <p:grpSp>
        <p:nvGrpSpPr>
          <p:cNvPr id="4" name="Group 4"/>
          <p:cNvGrpSpPr>
            <a:grpSpLocks noChangeAspect="1"/>
          </p:cNvGrpSpPr>
          <p:nvPr/>
        </p:nvGrpSpPr>
        <p:grpSpPr>
          <a:xfrm>
            <a:off x="10954801" y="1028700"/>
            <a:ext cx="5486450" cy="8229674"/>
            <a:chOff x="0" y="0"/>
            <a:chExt cx="6350000" cy="9525000"/>
          </a:xfrm>
        </p:grpSpPr>
        <p:sp>
          <p:nvSpPr>
            <p:cNvPr id="5" name="Freeform 5"/>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5"/>
              <a:stretch>
                <a:fillRect l="-68370" r="-75037"/>
              </a:stretch>
            </a:blipFill>
          </p:spPr>
        </p:sp>
      </p:grpSp>
      <p:sp>
        <p:nvSpPr>
          <p:cNvPr id="6" name="Freeform 6"/>
          <p:cNvSpPr/>
          <p:nvPr/>
        </p:nvSpPr>
        <p:spPr>
          <a:xfrm>
            <a:off x="15262174" y="6569877"/>
            <a:ext cx="3025826" cy="3387353"/>
          </a:xfrm>
          <a:custGeom>
            <a:avLst/>
            <a:gdLst/>
            <a:ahLst/>
            <a:cxnLst/>
            <a:rect l="l" t="t" r="r" b="b"/>
            <a:pathLst>
              <a:path w="3025826" h="3387353">
                <a:moveTo>
                  <a:pt x="0" y="0"/>
                </a:moveTo>
                <a:lnTo>
                  <a:pt x="3025826" y="0"/>
                </a:lnTo>
                <a:lnTo>
                  <a:pt x="3025826" y="3387353"/>
                </a:lnTo>
                <a:lnTo>
                  <a:pt x="0" y="3387353"/>
                </a:lnTo>
                <a:lnTo>
                  <a:pt x="0" y="0"/>
                </a:lnTo>
                <a:close/>
              </a:path>
            </a:pathLst>
          </a:custGeom>
          <a:blipFill>
            <a:blip r:embed="rId6"/>
            <a:stretch>
              <a:fillRect/>
            </a:stretch>
          </a:blipFill>
        </p:spPr>
      </p:sp>
      <p:sp>
        <p:nvSpPr>
          <p:cNvPr id="7" name="Freeform 7"/>
          <p:cNvSpPr/>
          <p:nvPr/>
        </p:nvSpPr>
        <p:spPr>
          <a:xfrm>
            <a:off x="977639" y="6566789"/>
            <a:ext cx="4285406" cy="1303498"/>
          </a:xfrm>
          <a:custGeom>
            <a:avLst/>
            <a:gdLst/>
            <a:ahLst/>
            <a:cxnLst/>
            <a:rect l="l" t="t" r="r" b="b"/>
            <a:pathLst>
              <a:path w="4285406" h="1303498">
                <a:moveTo>
                  <a:pt x="0" y="0"/>
                </a:moveTo>
                <a:lnTo>
                  <a:pt x="4285406" y="0"/>
                </a:lnTo>
                <a:lnTo>
                  <a:pt x="4285406" y="1303498"/>
                </a:lnTo>
                <a:lnTo>
                  <a:pt x="0" y="1303498"/>
                </a:lnTo>
                <a:lnTo>
                  <a:pt x="0" y="0"/>
                </a:lnTo>
                <a:close/>
              </a:path>
            </a:pathLst>
          </a:custGeom>
          <a:blipFill>
            <a:blip r:embed="rId7"/>
            <a:stretch>
              <a:fillRect/>
            </a:stretch>
          </a:blipFill>
        </p:spPr>
      </p:sp>
      <p:sp>
        <p:nvSpPr>
          <p:cNvPr id="8" name="Freeform 8"/>
          <p:cNvSpPr/>
          <p:nvPr/>
        </p:nvSpPr>
        <p:spPr>
          <a:xfrm>
            <a:off x="746760" y="765145"/>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TextBox 9"/>
          <p:cNvSpPr txBox="1"/>
          <p:nvPr/>
        </p:nvSpPr>
        <p:spPr>
          <a:xfrm>
            <a:off x="1028700" y="5391713"/>
            <a:ext cx="8468690" cy="641676"/>
          </a:xfrm>
          <a:prstGeom prst="rect">
            <a:avLst/>
          </a:prstGeom>
        </p:spPr>
        <p:txBody>
          <a:bodyPr lIns="0" tIns="0" rIns="0" bIns="0" rtlCol="0" anchor="t">
            <a:spAutoFit/>
          </a:bodyPr>
          <a:lstStyle/>
          <a:p>
            <a:pPr>
              <a:lnSpc>
                <a:spcPts val="4720"/>
              </a:lnSpc>
            </a:pPr>
            <a:r>
              <a:rPr lang="en-US" sz="4720">
                <a:solidFill>
                  <a:srgbClr val="010B39"/>
                </a:solidFill>
                <a:latin typeface="Rubik"/>
              </a:rPr>
              <a:t>Do You Have Any Question?</a:t>
            </a:r>
          </a:p>
        </p:txBody>
      </p:sp>
      <p:sp>
        <p:nvSpPr>
          <p:cNvPr id="10" name="TextBox 10"/>
          <p:cNvSpPr txBox="1"/>
          <p:nvPr/>
        </p:nvSpPr>
        <p:spPr>
          <a:xfrm>
            <a:off x="1119600" y="8734499"/>
            <a:ext cx="2917547" cy="523875"/>
          </a:xfrm>
          <a:prstGeom prst="rect">
            <a:avLst/>
          </a:prstGeom>
        </p:spPr>
        <p:txBody>
          <a:bodyPr lIns="0" tIns="0" rIns="0" bIns="0" rtlCol="0" anchor="t">
            <a:spAutoFit/>
          </a:bodyPr>
          <a:lstStyle/>
          <a:p>
            <a:pPr>
              <a:lnSpc>
                <a:spcPts val="4200"/>
              </a:lnSpc>
              <a:spcBef>
                <a:spcPct val="0"/>
              </a:spcBef>
            </a:pPr>
            <a:r>
              <a:rPr lang="en-US" sz="3000">
                <a:solidFill>
                  <a:srgbClr val="010B39"/>
                </a:solidFill>
                <a:latin typeface="Rubik"/>
              </a:rPr>
              <a:t>End of Slide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grpSp>
        <p:nvGrpSpPr>
          <p:cNvPr id="3" name="Group 3"/>
          <p:cNvGrpSpPr/>
          <p:nvPr/>
        </p:nvGrpSpPr>
        <p:grpSpPr>
          <a:xfrm>
            <a:off x="4525213" y="4051309"/>
            <a:ext cx="721505" cy="721505"/>
            <a:chOff x="0" y="0"/>
            <a:chExt cx="812800" cy="812800"/>
          </a:xfrm>
        </p:grpSpPr>
        <p:sp>
          <p:nvSpPr>
            <p:cNvPr id="4" name="Freeform 4"/>
            <p:cNvSpPr/>
            <p:nvPr/>
          </p:nvSpPr>
          <p:spPr>
            <a:xfrm>
              <a:off x="0" y="0"/>
              <a:ext cx="812800" cy="812800"/>
            </a:xfrm>
            <a:custGeom>
              <a:avLst/>
              <a:gdLst/>
              <a:ahLst/>
              <a:cxnLst/>
              <a:rect l="l" t="t" r="r" b="b"/>
              <a:pathLst>
                <a:path w="812800" h="812800">
                  <a:moveTo>
                    <a:pt x="160954" y="0"/>
                  </a:moveTo>
                  <a:lnTo>
                    <a:pt x="651846" y="0"/>
                  </a:lnTo>
                  <a:cubicBezTo>
                    <a:pt x="740739" y="0"/>
                    <a:pt x="812800" y="72061"/>
                    <a:pt x="812800" y="160954"/>
                  </a:cubicBezTo>
                  <a:lnTo>
                    <a:pt x="812800" y="651846"/>
                  </a:lnTo>
                  <a:cubicBezTo>
                    <a:pt x="812800" y="740739"/>
                    <a:pt x="740739" y="812800"/>
                    <a:pt x="651846" y="812800"/>
                  </a:cubicBezTo>
                  <a:lnTo>
                    <a:pt x="160954" y="812800"/>
                  </a:lnTo>
                  <a:cubicBezTo>
                    <a:pt x="72061" y="812800"/>
                    <a:pt x="0" y="740739"/>
                    <a:pt x="0" y="651846"/>
                  </a:cubicBezTo>
                  <a:lnTo>
                    <a:pt x="0" y="160954"/>
                  </a:lnTo>
                  <a:cubicBezTo>
                    <a:pt x="0" y="72061"/>
                    <a:pt x="72061" y="0"/>
                    <a:pt x="160954" y="0"/>
                  </a:cubicBezTo>
                  <a:close/>
                </a:path>
              </a:pathLst>
            </a:custGeom>
            <a:solidFill>
              <a:srgbClr val="3D55CD"/>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666514" y="4051309"/>
            <a:ext cx="2695214" cy="5206991"/>
            <a:chOff x="0" y="0"/>
            <a:chExt cx="3036250" cy="5865852"/>
          </a:xfrm>
        </p:grpSpPr>
        <p:sp>
          <p:nvSpPr>
            <p:cNvPr id="7" name="Freeform 7"/>
            <p:cNvSpPr/>
            <p:nvPr/>
          </p:nvSpPr>
          <p:spPr>
            <a:xfrm>
              <a:off x="0" y="0"/>
              <a:ext cx="3036250" cy="5865852"/>
            </a:xfrm>
            <a:custGeom>
              <a:avLst/>
              <a:gdLst/>
              <a:ahLst/>
              <a:cxnLst/>
              <a:rect l="l" t="t" r="r" b="b"/>
              <a:pathLst>
                <a:path w="3036250" h="5865852">
                  <a:moveTo>
                    <a:pt x="74684" y="0"/>
                  </a:moveTo>
                  <a:lnTo>
                    <a:pt x="2961566" y="0"/>
                  </a:lnTo>
                  <a:cubicBezTo>
                    <a:pt x="3002813" y="0"/>
                    <a:pt x="3036250" y="33437"/>
                    <a:pt x="3036250" y="74684"/>
                  </a:cubicBezTo>
                  <a:lnTo>
                    <a:pt x="3036250" y="5791168"/>
                  </a:lnTo>
                  <a:cubicBezTo>
                    <a:pt x="3036250" y="5810975"/>
                    <a:pt x="3028381" y="5829972"/>
                    <a:pt x="3014376" y="5843977"/>
                  </a:cubicBezTo>
                  <a:cubicBezTo>
                    <a:pt x="3000369" y="5857984"/>
                    <a:pt x="2981373" y="5865852"/>
                    <a:pt x="2961566" y="5865852"/>
                  </a:cubicBezTo>
                  <a:lnTo>
                    <a:pt x="74684" y="5865852"/>
                  </a:lnTo>
                  <a:cubicBezTo>
                    <a:pt x="54877" y="5865852"/>
                    <a:pt x="35881" y="5857984"/>
                    <a:pt x="21874" y="5843977"/>
                  </a:cubicBezTo>
                  <a:cubicBezTo>
                    <a:pt x="7868" y="5829972"/>
                    <a:pt x="0" y="5810975"/>
                    <a:pt x="0" y="5791168"/>
                  </a:cubicBezTo>
                  <a:lnTo>
                    <a:pt x="0" y="74684"/>
                  </a:lnTo>
                  <a:cubicBezTo>
                    <a:pt x="0" y="54877"/>
                    <a:pt x="7868" y="35881"/>
                    <a:pt x="21874" y="21874"/>
                  </a:cubicBezTo>
                  <a:cubicBezTo>
                    <a:pt x="35881" y="7868"/>
                    <a:pt x="54877" y="0"/>
                    <a:pt x="74684" y="0"/>
                  </a:cubicBezTo>
                  <a:close/>
                </a:path>
              </a:pathLst>
            </a:custGeom>
            <a:solidFill>
              <a:srgbClr val="3D55CD"/>
            </a:solidFill>
          </p:spPr>
        </p:sp>
        <p:sp>
          <p:nvSpPr>
            <p:cNvPr id="8" name="TextBox 8"/>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4525213" y="5172662"/>
            <a:ext cx="721505" cy="721505"/>
            <a:chOff x="0" y="0"/>
            <a:chExt cx="812800" cy="812800"/>
          </a:xfrm>
        </p:grpSpPr>
        <p:sp>
          <p:nvSpPr>
            <p:cNvPr id="10" name="Freeform 10"/>
            <p:cNvSpPr/>
            <p:nvPr/>
          </p:nvSpPr>
          <p:spPr>
            <a:xfrm>
              <a:off x="0" y="0"/>
              <a:ext cx="812800" cy="812800"/>
            </a:xfrm>
            <a:custGeom>
              <a:avLst/>
              <a:gdLst/>
              <a:ahLst/>
              <a:cxnLst/>
              <a:rect l="l" t="t" r="r" b="b"/>
              <a:pathLst>
                <a:path w="812800" h="812800">
                  <a:moveTo>
                    <a:pt x="160954" y="0"/>
                  </a:moveTo>
                  <a:lnTo>
                    <a:pt x="651846" y="0"/>
                  </a:lnTo>
                  <a:cubicBezTo>
                    <a:pt x="740739" y="0"/>
                    <a:pt x="812800" y="72061"/>
                    <a:pt x="812800" y="160954"/>
                  </a:cubicBezTo>
                  <a:lnTo>
                    <a:pt x="812800" y="651846"/>
                  </a:lnTo>
                  <a:cubicBezTo>
                    <a:pt x="812800" y="740739"/>
                    <a:pt x="740739" y="812800"/>
                    <a:pt x="651846" y="812800"/>
                  </a:cubicBezTo>
                  <a:lnTo>
                    <a:pt x="160954" y="812800"/>
                  </a:lnTo>
                  <a:cubicBezTo>
                    <a:pt x="72061" y="812800"/>
                    <a:pt x="0" y="740739"/>
                    <a:pt x="0" y="651846"/>
                  </a:cubicBezTo>
                  <a:lnTo>
                    <a:pt x="0" y="160954"/>
                  </a:lnTo>
                  <a:cubicBezTo>
                    <a:pt x="0" y="72061"/>
                    <a:pt x="72061" y="0"/>
                    <a:pt x="160954" y="0"/>
                  </a:cubicBezTo>
                  <a:close/>
                </a:path>
              </a:pathLst>
            </a:custGeom>
            <a:solidFill>
              <a:srgbClr val="3D55CD"/>
            </a:solidFill>
          </p:spPr>
        </p:sp>
        <p:sp>
          <p:nvSpPr>
            <p:cNvPr id="11" name="TextBox 11"/>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4525213" y="6294015"/>
            <a:ext cx="721505" cy="721505"/>
            <a:chOff x="0" y="0"/>
            <a:chExt cx="812800" cy="812800"/>
          </a:xfrm>
        </p:grpSpPr>
        <p:sp>
          <p:nvSpPr>
            <p:cNvPr id="13" name="Freeform 13"/>
            <p:cNvSpPr/>
            <p:nvPr/>
          </p:nvSpPr>
          <p:spPr>
            <a:xfrm>
              <a:off x="0" y="0"/>
              <a:ext cx="812800" cy="812800"/>
            </a:xfrm>
            <a:custGeom>
              <a:avLst/>
              <a:gdLst/>
              <a:ahLst/>
              <a:cxnLst/>
              <a:rect l="l" t="t" r="r" b="b"/>
              <a:pathLst>
                <a:path w="812800" h="812800">
                  <a:moveTo>
                    <a:pt x="160954" y="0"/>
                  </a:moveTo>
                  <a:lnTo>
                    <a:pt x="651846" y="0"/>
                  </a:lnTo>
                  <a:cubicBezTo>
                    <a:pt x="740739" y="0"/>
                    <a:pt x="812800" y="72061"/>
                    <a:pt x="812800" y="160954"/>
                  </a:cubicBezTo>
                  <a:lnTo>
                    <a:pt x="812800" y="651846"/>
                  </a:lnTo>
                  <a:cubicBezTo>
                    <a:pt x="812800" y="740739"/>
                    <a:pt x="740739" y="812800"/>
                    <a:pt x="651846" y="812800"/>
                  </a:cubicBezTo>
                  <a:lnTo>
                    <a:pt x="160954" y="812800"/>
                  </a:lnTo>
                  <a:cubicBezTo>
                    <a:pt x="72061" y="812800"/>
                    <a:pt x="0" y="740739"/>
                    <a:pt x="0" y="651846"/>
                  </a:cubicBezTo>
                  <a:lnTo>
                    <a:pt x="0" y="160954"/>
                  </a:lnTo>
                  <a:cubicBezTo>
                    <a:pt x="0" y="72061"/>
                    <a:pt x="72061" y="0"/>
                    <a:pt x="160954" y="0"/>
                  </a:cubicBezTo>
                  <a:close/>
                </a:path>
              </a:pathLst>
            </a:custGeom>
            <a:solidFill>
              <a:srgbClr val="3D55CD"/>
            </a:solidFill>
          </p:spPr>
        </p:sp>
        <p:sp>
          <p:nvSpPr>
            <p:cNvPr id="14" name="TextBox 14"/>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4525213" y="7415368"/>
            <a:ext cx="721505" cy="721505"/>
            <a:chOff x="0" y="0"/>
            <a:chExt cx="812800" cy="812800"/>
          </a:xfrm>
        </p:grpSpPr>
        <p:sp>
          <p:nvSpPr>
            <p:cNvPr id="16" name="Freeform 16"/>
            <p:cNvSpPr/>
            <p:nvPr/>
          </p:nvSpPr>
          <p:spPr>
            <a:xfrm>
              <a:off x="0" y="0"/>
              <a:ext cx="812800" cy="812800"/>
            </a:xfrm>
            <a:custGeom>
              <a:avLst/>
              <a:gdLst/>
              <a:ahLst/>
              <a:cxnLst/>
              <a:rect l="l" t="t" r="r" b="b"/>
              <a:pathLst>
                <a:path w="812800" h="812800">
                  <a:moveTo>
                    <a:pt x="160954" y="0"/>
                  </a:moveTo>
                  <a:lnTo>
                    <a:pt x="651846" y="0"/>
                  </a:lnTo>
                  <a:cubicBezTo>
                    <a:pt x="740739" y="0"/>
                    <a:pt x="812800" y="72061"/>
                    <a:pt x="812800" y="160954"/>
                  </a:cubicBezTo>
                  <a:lnTo>
                    <a:pt x="812800" y="651846"/>
                  </a:lnTo>
                  <a:cubicBezTo>
                    <a:pt x="812800" y="740739"/>
                    <a:pt x="740739" y="812800"/>
                    <a:pt x="651846" y="812800"/>
                  </a:cubicBezTo>
                  <a:lnTo>
                    <a:pt x="160954" y="812800"/>
                  </a:lnTo>
                  <a:cubicBezTo>
                    <a:pt x="72061" y="812800"/>
                    <a:pt x="0" y="740739"/>
                    <a:pt x="0" y="651846"/>
                  </a:cubicBezTo>
                  <a:lnTo>
                    <a:pt x="0" y="160954"/>
                  </a:lnTo>
                  <a:cubicBezTo>
                    <a:pt x="0" y="72061"/>
                    <a:pt x="72061" y="0"/>
                    <a:pt x="160954" y="0"/>
                  </a:cubicBezTo>
                  <a:close/>
                </a:path>
              </a:pathLst>
            </a:custGeom>
            <a:solidFill>
              <a:srgbClr val="3D55CD"/>
            </a:solidFill>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4525213" y="8536720"/>
            <a:ext cx="721505" cy="721505"/>
            <a:chOff x="0" y="0"/>
            <a:chExt cx="812800" cy="812800"/>
          </a:xfrm>
        </p:grpSpPr>
        <p:sp>
          <p:nvSpPr>
            <p:cNvPr id="19" name="Freeform 19"/>
            <p:cNvSpPr/>
            <p:nvPr/>
          </p:nvSpPr>
          <p:spPr>
            <a:xfrm>
              <a:off x="0" y="0"/>
              <a:ext cx="812800" cy="812800"/>
            </a:xfrm>
            <a:custGeom>
              <a:avLst/>
              <a:gdLst/>
              <a:ahLst/>
              <a:cxnLst/>
              <a:rect l="l" t="t" r="r" b="b"/>
              <a:pathLst>
                <a:path w="812800" h="812800">
                  <a:moveTo>
                    <a:pt x="160954" y="0"/>
                  </a:moveTo>
                  <a:lnTo>
                    <a:pt x="651846" y="0"/>
                  </a:lnTo>
                  <a:cubicBezTo>
                    <a:pt x="740739" y="0"/>
                    <a:pt x="812800" y="72061"/>
                    <a:pt x="812800" y="160954"/>
                  </a:cubicBezTo>
                  <a:lnTo>
                    <a:pt x="812800" y="651846"/>
                  </a:lnTo>
                  <a:cubicBezTo>
                    <a:pt x="812800" y="740739"/>
                    <a:pt x="740739" y="812800"/>
                    <a:pt x="651846" y="812800"/>
                  </a:cubicBezTo>
                  <a:lnTo>
                    <a:pt x="160954" y="812800"/>
                  </a:lnTo>
                  <a:cubicBezTo>
                    <a:pt x="72061" y="812800"/>
                    <a:pt x="0" y="740739"/>
                    <a:pt x="0" y="651846"/>
                  </a:cubicBezTo>
                  <a:lnTo>
                    <a:pt x="0" y="160954"/>
                  </a:lnTo>
                  <a:cubicBezTo>
                    <a:pt x="0" y="72061"/>
                    <a:pt x="72061" y="0"/>
                    <a:pt x="160954" y="0"/>
                  </a:cubicBezTo>
                  <a:close/>
                </a:path>
              </a:pathLst>
            </a:custGeom>
            <a:solidFill>
              <a:srgbClr val="3D55CD"/>
            </a:solidFill>
          </p:spPr>
        </p:sp>
        <p:sp>
          <p:nvSpPr>
            <p:cNvPr id="20" name="TextBox 20"/>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028700" y="1133475"/>
            <a:ext cx="3496513" cy="1677035"/>
          </a:xfrm>
          <a:prstGeom prst="rect">
            <a:avLst/>
          </a:prstGeom>
        </p:spPr>
        <p:txBody>
          <a:bodyPr lIns="0" tIns="0" rIns="0" bIns="0" rtlCol="0" anchor="t">
            <a:spAutoFit/>
          </a:bodyPr>
          <a:lstStyle/>
          <a:p>
            <a:pPr>
              <a:lnSpc>
                <a:spcPts val="6399"/>
              </a:lnSpc>
            </a:pPr>
            <a:r>
              <a:rPr lang="en-US" sz="6399">
                <a:solidFill>
                  <a:srgbClr val="3D55CD"/>
                </a:solidFill>
                <a:latin typeface="Rubik Medium Bold"/>
              </a:rPr>
              <a:t>Table of Content</a:t>
            </a:r>
          </a:p>
        </p:txBody>
      </p:sp>
      <p:sp>
        <p:nvSpPr>
          <p:cNvPr id="23" name="TextBox 23"/>
          <p:cNvSpPr txBox="1"/>
          <p:nvPr/>
        </p:nvSpPr>
        <p:spPr>
          <a:xfrm>
            <a:off x="5468513" y="4182864"/>
            <a:ext cx="3675487" cy="515620"/>
          </a:xfrm>
          <a:prstGeom prst="rect">
            <a:avLst/>
          </a:prstGeom>
        </p:spPr>
        <p:txBody>
          <a:bodyPr lIns="0" tIns="0" rIns="0" bIns="0" rtlCol="0" anchor="t">
            <a:spAutoFit/>
          </a:bodyPr>
          <a:lstStyle/>
          <a:p>
            <a:pPr>
              <a:lnSpc>
                <a:spcPts val="3800"/>
              </a:lnSpc>
            </a:pPr>
            <a:r>
              <a:rPr lang="en-US" sz="3800">
                <a:solidFill>
                  <a:srgbClr val="010B39"/>
                </a:solidFill>
                <a:latin typeface="Rubik Bold"/>
              </a:rPr>
              <a:t>Introduction</a:t>
            </a:r>
          </a:p>
        </p:txBody>
      </p:sp>
      <p:sp>
        <p:nvSpPr>
          <p:cNvPr id="24" name="TextBox 24"/>
          <p:cNvSpPr txBox="1"/>
          <p:nvPr/>
        </p:nvSpPr>
        <p:spPr>
          <a:xfrm>
            <a:off x="4690006" y="4243876"/>
            <a:ext cx="391920" cy="409575"/>
          </a:xfrm>
          <a:prstGeom prst="rect">
            <a:avLst/>
          </a:prstGeom>
        </p:spPr>
        <p:txBody>
          <a:bodyPr lIns="0" tIns="0" rIns="0" bIns="0" rtlCol="0" anchor="t">
            <a:spAutoFit/>
          </a:bodyPr>
          <a:lstStyle/>
          <a:p>
            <a:pPr algn="ctr">
              <a:lnSpc>
                <a:spcPts val="3000"/>
              </a:lnSpc>
            </a:pPr>
            <a:r>
              <a:rPr lang="en-US" sz="3000" dirty="0">
                <a:solidFill>
                  <a:srgbClr val="FFFFFF"/>
                </a:solidFill>
                <a:latin typeface="Rubik"/>
              </a:rPr>
              <a:t>1</a:t>
            </a:r>
          </a:p>
        </p:txBody>
      </p:sp>
      <p:sp>
        <p:nvSpPr>
          <p:cNvPr id="25" name="TextBox 25"/>
          <p:cNvSpPr txBox="1"/>
          <p:nvPr/>
        </p:nvSpPr>
        <p:spPr>
          <a:xfrm>
            <a:off x="4690006" y="5365229"/>
            <a:ext cx="391920" cy="409575"/>
          </a:xfrm>
          <a:prstGeom prst="rect">
            <a:avLst/>
          </a:prstGeom>
        </p:spPr>
        <p:txBody>
          <a:bodyPr lIns="0" tIns="0" rIns="0" bIns="0" rtlCol="0" anchor="t">
            <a:spAutoFit/>
          </a:bodyPr>
          <a:lstStyle/>
          <a:p>
            <a:pPr algn="ctr">
              <a:lnSpc>
                <a:spcPts val="3000"/>
              </a:lnSpc>
            </a:pPr>
            <a:r>
              <a:rPr lang="en-US" sz="3000">
                <a:solidFill>
                  <a:srgbClr val="FFFFFF"/>
                </a:solidFill>
                <a:latin typeface="Rubik"/>
              </a:rPr>
              <a:t>2</a:t>
            </a:r>
          </a:p>
        </p:txBody>
      </p:sp>
      <p:sp>
        <p:nvSpPr>
          <p:cNvPr id="26" name="TextBox 26"/>
          <p:cNvSpPr txBox="1"/>
          <p:nvPr/>
        </p:nvSpPr>
        <p:spPr>
          <a:xfrm>
            <a:off x="5468513" y="5304217"/>
            <a:ext cx="4353312" cy="515620"/>
          </a:xfrm>
          <a:prstGeom prst="rect">
            <a:avLst/>
          </a:prstGeom>
        </p:spPr>
        <p:txBody>
          <a:bodyPr lIns="0" tIns="0" rIns="0" bIns="0" rtlCol="0" anchor="t">
            <a:spAutoFit/>
          </a:bodyPr>
          <a:lstStyle/>
          <a:p>
            <a:pPr>
              <a:lnSpc>
                <a:spcPts val="3800"/>
              </a:lnSpc>
            </a:pPr>
            <a:r>
              <a:rPr lang="en-US" sz="3800">
                <a:solidFill>
                  <a:srgbClr val="010B39"/>
                </a:solidFill>
                <a:latin typeface="Rubik Bold"/>
              </a:rPr>
              <a:t>Technology used</a:t>
            </a:r>
          </a:p>
        </p:txBody>
      </p:sp>
      <p:sp>
        <p:nvSpPr>
          <p:cNvPr id="27" name="TextBox 27"/>
          <p:cNvSpPr txBox="1"/>
          <p:nvPr/>
        </p:nvSpPr>
        <p:spPr>
          <a:xfrm>
            <a:off x="5468513" y="6460876"/>
            <a:ext cx="6983860" cy="515620"/>
          </a:xfrm>
          <a:prstGeom prst="rect">
            <a:avLst/>
          </a:prstGeom>
        </p:spPr>
        <p:txBody>
          <a:bodyPr lIns="0" tIns="0" rIns="0" bIns="0" rtlCol="0" anchor="t">
            <a:spAutoFit/>
          </a:bodyPr>
          <a:lstStyle/>
          <a:p>
            <a:pPr>
              <a:lnSpc>
                <a:spcPts val="3800"/>
              </a:lnSpc>
            </a:pPr>
            <a:r>
              <a:rPr lang="en-US" sz="3800">
                <a:solidFill>
                  <a:srgbClr val="010B39"/>
                </a:solidFill>
                <a:latin typeface="Rubik Bold"/>
              </a:rPr>
              <a:t>Features and Explanation</a:t>
            </a:r>
          </a:p>
        </p:txBody>
      </p:sp>
      <p:sp>
        <p:nvSpPr>
          <p:cNvPr id="28" name="TextBox 28"/>
          <p:cNvSpPr txBox="1"/>
          <p:nvPr/>
        </p:nvSpPr>
        <p:spPr>
          <a:xfrm>
            <a:off x="5468513" y="7546922"/>
            <a:ext cx="4878180" cy="515620"/>
          </a:xfrm>
          <a:prstGeom prst="rect">
            <a:avLst/>
          </a:prstGeom>
        </p:spPr>
        <p:txBody>
          <a:bodyPr lIns="0" tIns="0" rIns="0" bIns="0" rtlCol="0" anchor="t">
            <a:spAutoFit/>
          </a:bodyPr>
          <a:lstStyle/>
          <a:p>
            <a:pPr>
              <a:lnSpc>
                <a:spcPts val="3800"/>
              </a:lnSpc>
            </a:pPr>
            <a:r>
              <a:rPr lang="en-US" sz="3800">
                <a:solidFill>
                  <a:srgbClr val="010B39"/>
                </a:solidFill>
                <a:latin typeface="Rubik Bold"/>
              </a:rPr>
              <a:t>Project Snapshots</a:t>
            </a:r>
          </a:p>
        </p:txBody>
      </p:sp>
      <p:sp>
        <p:nvSpPr>
          <p:cNvPr id="29" name="TextBox 29"/>
          <p:cNvSpPr txBox="1"/>
          <p:nvPr/>
        </p:nvSpPr>
        <p:spPr>
          <a:xfrm>
            <a:off x="5468513" y="8668275"/>
            <a:ext cx="4878180" cy="515620"/>
          </a:xfrm>
          <a:prstGeom prst="rect">
            <a:avLst/>
          </a:prstGeom>
        </p:spPr>
        <p:txBody>
          <a:bodyPr lIns="0" tIns="0" rIns="0" bIns="0" rtlCol="0" anchor="t">
            <a:spAutoFit/>
          </a:bodyPr>
          <a:lstStyle/>
          <a:p>
            <a:pPr>
              <a:lnSpc>
                <a:spcPts val="3800"/>
              </a:lnSpc>
            </a:pPr>
            <a:r>
              <a:rPr lang="en-US" sz="3800">
                <a:solidFill>
                  <a:srgbClr val="010B39"/>
                </a:solidFill>
                <a:latin typeface="Rubik Bold"/>
              </a:rPr>
              <a:t>Conclusion</a:t>
            </a:r>
          </a:p>
        </p:txBody>
      </p:sp>
      <p:sp>
        <p:nvSpPr>
          <p:cNvPr id="30" name="TextBox 30"/>
          <p:cNvSpPr txBox="1"/>
          <p:nvPr/>
        </p:nvSpPr>
        <p:spPr>
          <a:xfrm>
            <a:off x="4690006" y="6486582"/>
            <a:ext cx="328628" cy="409575"/>
          </a:xfrm>
          <a:prstGeom prst="rect">
            <a:avLst/>
          </a:prstGeom>
        </p:spPr>
        <p:txBody>
          <a:bodyPr lIns="0" tIns="0" rIns="0" bIns="0" rtlCol="0" anchor="t">
            <a:spAutoFit/>
          </a:bodyPr>
          <a:lstStyle/>
          <a:p>
            <a:pPr algn="ctr">
              <a:lnSpc>
                <a:spcPts val="3000"/>
              </a:lnSpc>
            </a:pPr>
            <a:r>
              <a:rPr lang="en-US" sz="3000">
                <a:solidFill>
                  <a:srgbClr val="FFFFFF"/>
                </a:solidFill>
                <a:latin typeface="Rubik"/>
              </a:rPr>
              <a:t>3</a:t>
            </a:r>
          </a:p>
        </p:txBody>
      </p:sp>
      <p:sp>
        <p:nvSpPr>
          <p:cNvPr id="31" name="TextBox 31"/>
          <p:cNvSpPr txBox="1"/>
          <p:nvPr/>
        </p:nvSpPr>
        <p:spPr>
          <a:xfrm>
            <a:off x="4690006" y="7607935"/>
            <a:ext cx="391920" cy="409575"/>
          </a:xfrm>
          <a:prstGeom prst="rect">
            <a:avLst/>
          </a:prstGeom>
        </p:spPr>
        <p:txBody>
          <a:bodyPr lIns="0" tIns="0" rIns="0" bIns="0" rtlCol="0" anchor="t">
            <a:spAutoFit/>
          </a:bodyPr>
          <a:lstStyle/>
          <a:p>
            <a:pPr algn="ctr">
              <a:lnSpc>
                <a:spcPts val="3000"/>
              </a:lnSpc>
            </a:pPr>
            <a:r>
              <a:rPr lang="en-US" sz="3000">
                <a:solidFill>
                  <a:srgbClr val="FFFFFF"/>
                </a:solidFill>
                <a:latin typeface="Rubik"/>
              </a:rPr>
              <a:t>4</a:t>
            </a:r>
          </a:p>
        </p:txBody>
      </p:sp>
      <p:sp>
        <p:nvSpPr>
          <p:cNvPr id="32" name="TextBox 32"/>
          <p:cNvSpPr txBox="1"/>
          <p:nvPr/>
        </p:nvSpPr>
        <p:spPr>
          <a:xfrm>
            <a:off x="4690006" y="8729288"/>
            <a:ext cx="391920" cy="409575"/>
          </a:xfrm>
          <a:prstGeom prst="rect">
            <a:avLst/>
          </a:prstGeom>
        </p:spPr>
        <p:txBody>
          <a:bodyPr lIns="0" tIns="0" rIns="0" bIns="0" rtlCol="0" anchor="t">
            <a:spAutoFit/>
          </a:bodyPr>
          <a:lstStyle/>
          <a:p>
            <a:pPr algn="ctr">
              <a:lnSpc>
                <a:spcPts val="3000"/>
              </a:lnSpc>
            </a:pPr>
            <a:r>
              <a:rPr lang="en-US" sz="3000">
                <a:solidFill>
                  <a:srgbClr val="FFFFFF"/>
                </a:solidFill>
                <a:latin typeface="Rubik"/>
              </a:rPr>
              <a:t>5</a:t>
            </a:r>
          </a:p>
        </p:txBody>
      </p:sp>
      <p:sp>
        <p:nvSpPr>
          <p:cNvPr id="36" name="AutoShape 36"/>
          <p:cNvSpPr/>
          <p:nvPr/>
        </p:nvSpPr>
        <p:spPr>
          <a:xfrm>
            <a:off x="12452373" y="1814809"/>
            <a:ext cx="4137277" cy="0"/>
          </a:xfrm>
          <a:prstGeom prst="line">
            <a:avLst/>
          </a:prstGeom>
          <a:ln w="104775" cap="rnd">
            <a:solidFill>
              <a:srgbClr val="3D55CD"/>
            </a:solidFill>
            <a:prstDash val="solid"/>
            <a:headEnd type="none" w="sm" len="sm"/>
            <a:tailEnd type="arrow" w="med"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grpSp>
        <p:nvGrpSpPr>
          <p:cNvPr id="3" name="Group 3"/>
          <p:cNvGrpSpPr>
            <a:grpSpLocks noChangeAspect="1"/>
          </p:cNvGrpSpPr>
          <p:nvPr/>
        </p:nvGrpSpPr>
        <p:grpSpPr>
          <a:xfrm>
            <a:off x="9642843" y="1028700"/>
            <a:ext cx="5976855" cy="5976855"/>
            <a:chOff x="0" y="0"/>
            <a:chExt cx="6350000" cy="6350000"/>
          </a:xfrm>
        </p:grpSpPr>
        <p:sp>
          <p:nvSpPr>
            <p:cNvPr id="4" name="Freeform 4"/>
            <p:cNvSpPr/>
            <p:nvPr/>
          </p:nvSpPr>
          <p:spPr>
            <a:xfrm>
              <a:off x="0" y="0"/>
              <a:ext cx="6350000" cy="6350000"/>
            </a:xfrm>
            <a:custGeom>
              <a:avLst/>
              <a:gdLst/>
              <a:ahLst/>
              <a:cxnLst/>
              <a:rect l="l" t="t" r="r" b="b"/>
              <a:pathLst>
                <a:path w="6350000" h="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blipFill>
              <a:blip r:embed="rId3"/>
              <a:stretch>
                <a:fillRect l="-56007" r="-56007"/>
              </a:stretch>
            </a:blipFill>
          </p:spPr>
        </p:sp>
        <p:sp>
          <p:nvSpPr>
            <p:cNvPr id="5" name="Freeform 5"/>
            <p:cNvSpPr/>
            <p:nvPr/>
          </p:nvSpPr>
          <p:spPr>
            <a:xfrm>
              <a:off x="0" y="0"/>
              <a:ext cx="6350000" cy="6350000"/>
            </a:xfrm>
            <a:custGeom>
              <a:avLst/>
              <a:gdLst/>
              <a:ahLst/>
              <a:cxnLst/>
              <a:rect l="l" t="t" r="r" b="b"/>
              <a:pathLst>
                <a:path w="6350000" h="6350000">
                  <a:moveTo>
                    <a:pt x="5715000" y="19050"/>
                  </a:moveTo>
                  <a:cubicBezTo>
                    <a:pt x="6054090" y="19050"/>
                    <a:pt x="6330950" y="295910"/>
                    <a:pt x="6330950" y="635000"/>
                  </a:cubicBezTo>
                  <a:lnTo>
                    <a:pt x="6330950" y="5715000"/>
                  </a:lnTo>
                  <a:cubicBezTo>
                    <a:pt x="6330950" y="6054090"/>
                    <a:pt x="6054090" y="6330950"/>
                    <a:pt x="5715000" y="6330950"/>
                  </a:cubicBezTo>
                  <a:lnTo>
                    <a:pt x="635000" y="6330950"/>
                  </a:lnTo>
                  <a:cubicBezTo>
                    <a:pt x="295910" y="6330950"/>
                    <a:pt x="19050" y="6054090"/>
                    <a:pt x="19050" y="5715000"/>
                  </a:cubicBezTo>
                  <a:lnTo>
                    <a:pt x="19050" y="635000"/>
                  </a:lnTo>
                  <a:cubicBezTo>
                    <a:pt x="19050" y="295910"/>
                    <a:pt x="295910" y="19050"/>
                    <a:pt x="635000" y="19050"/>
                  </a:cubicBezTo>
                  <a:lnTo>
                    <a:pt x="5715000" y="19050"/>
                  </a:lnTo>
                  <a:moveTo>
                    <a:pt x="5715000" y="0"/>
                  </a:moveTo>
                  <a:lnTo>
                    <a:pt x="635000" y="0"/>
                  </a:lnTo>
                  <a:cubicBezTo>
                    <a:pt x="284480" y="0"/>
                    <a:pt x="0" y="284480"/>
                    <a:pt x="0" y="635000"/>
                  </a:cubicBezTo>
                  <a:lnTo>
                    <a:pt x="0" y="5715000"/>
                  </a:lnTo>
                  <a:cubicBezTo>
                    <a:pt x="0" y="6065520"/>
                    <a:pt x="284480" y="6350000"/>
                    <a:pt x="635000" y="6350000"/>
                  </a:cubicBezTo>
                  <a:lnTo>
                    <a:pt x="5715000" y="6350000"/>
                  </a:lnTo>
                  <a:cubicBezTo>
                    <a:pt x="6065520" y="6350000"/>
                    <a:pt x="6350000" y="6065520"/>
                    <a:pt x="6350000" y="5715000"/>
                  </a:cubicBezTo>
                  <a:lnTo>
                    <a:pt x="6350000" y="635000"/>
                  </a:lnTo>
                  <a:cubicBezTo>
                    <a:pt x="6350000" y="284480"/>
                    <a:pt x="6065520" y="0"/>
                    <a:pt x="5715000" y="0"/>
                  </a:cubicBezTo>
                  <a:lnTo>
                    <a:pt x="5715000" y="0"/>
                  </a:lnTo>
                  <a:close/>
                </a:path>
              </a:pathLst>
            </a:custGeom>
            <a:solidFill>
              <a:srgbClr val="3D55CD"/>
            </a:solidFill>
          </p:spPr>
        </p:sp>
      </p:grpSp>
      <p:sp>
        <p:nvSpPr>
          <p:cNvPr id="6" name="Freeform 6"/>
          <p:cNvSpPr/>
          <p:nvPr/>
        </p:nvSpPr>
        <p:spPr>
          <a:xfrm flipH="1">
            <a:off x="17100750" y="8333154"/>
            <a:ext cx="2374500" cy="2658207"/>
          </a:xfrm>
          <a:custGeom>
            <a:avLst/>
            <a:gdLst/>
            <a:ahLst/>
            <a:cxnLst/>
            <a:rect l="l" t="t" r="r" b="b"/>
            <a:pathLst>
              <a:path w="2374500" h="2658207">
                <a:moveTo>
                  <a:pt x="2374500" y="0"/>
                </a:moveTo>
                <a:lnTo>
                  <a:pt x="0" y="0"/>
                </a:lnTo>
                <a:lnTo>
                  <a:pt x="0" y="2658207"/>
                </a:lnTo>
                <a:lnTo>
                  <a:pt x="2374500" y="2658207"/>
                </a:lnTo>
                <a:lnTo>
                  <a:pt x="2374500" y="0"/>
                </a:lnTo>
                <a:close/>
              </a:path>
            </a:pathLst>
          </a:custGeom>
          <a:blipFill>
            <a:blip r:embed="rId4"/>
            <a:stretch>
              <a:fillRect/>
            </a:stretch>
          </a:blipFill>
        </p:spPr>
      </p:sp>
      <p:grpSp>
        <p:nvGrpSpPr>
          <p:cNvPr id="7" name="Group 7"/>
          <p:cNvGrpSpPr>
            <a:grpSpLocks noChangeAspect="1"/>
          </p:cNvGrpSpPr>
          <p:nvPr/>
        </p:nvGrpSpPr>
        <p:grpSpPr>
          <a:xfrm>
            <a:off x="12848345" y="4294198"/>
            <a:ext cx="4706230" cy="4706230"/>
            <a:chOff x="0" y="0"/>
            <a:chExt cx="6350000" cy="6350000"/>
          </a:xfrm>
        </p:grpSpPr>
        <p:sp>
          <p:nvSpPr>
            <p:cNvPr id="8" name="Freeform 8"/>
            <p:cNvSpPr/>
            <p:nvPr/>
          </p:nvSpPr>
          <p:spPr>
            <a:xfrm>
              <a:off x="0" y="0"/>
              <a:ext cx="6350000" cy="6350000"/>
            </a:xfrm>
            <a:custGeom>
              <a:avLst/>
              <a:gdLst/>
              <a:ahLst/>
              <a:cxnLst/>
              <a:rect l="l" t="t" r="r" b="b"/>
              <a:pathLst>
                <a:path w="6350000" h="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blipFill>
              <a:blip r:embed="rId5"/>
              <a:stretch>
                <a:fillRect l="-25000" r="-25000"/>
              </a:stretch>
            </a:blipFill>
          </p:spPr>
        </p:sp>
        <p:sp>
          <p:nvSpPr>
            <p:cNvPr id="9" name="Freeform 9"/>
            <p:cNvSpPr/>
            <p:nvPr/>
          </p:nvSpPr>
          <p:spPr>
            <a:xfrm>
              <a:off x="0" y="0"/>
              <a:ext cx="6350000" cy="6350000"/>
            </a:xfrm>
            <a:custGeom>
              <a:avLst/>
              <a:gdLst/>
              <a:ahLst/>
              <a:cxnLst/>
              <a:rect l="l" t="t" r="r" b="b"/>
              <a:pathLst>
                <a:path w="6350000" h="6350000">
                  <a:moveTo>
                    <a:pt x="5715000" y="19050"/>
                  </a:moveTo>
                  <a:cubicBezTo>
                    <a:pt x="6054090" y="19050"/>
                    <a:pt x="6330950" y="295910"/>
                    <a:pt x="6330950" y="635000"/>
                  </a:cubicBezTo>
                  <a:lnTo>
                    <a:pt x="6330950" y="5715000"/>
                  </a:lnTo>
                  <a:cubicBezTo>
                    <a:pt x="6330950" y="6054090"/>
                    <a:pt x="6054090" y="6330950"/>
                    <a:pt x="5715000" y="6330950"/>
                  </a:cubicBezTo>
                  <a:lnTo>
                    <a:pt x="635000" y="6330950"/>
                  </a:lnTo>
                  <a:cubicBezTo>
                    <a:pt x="295910" y="6330950"/>
                    <a:pt x="19050" y="6054090"/>
                    <a:pt x="19050" y="5715000"/>
                  </a:cubicBezTo>
                  <a:lnTo>
                    <a:pt x="19050" y="635000"/>
                  </a:lnTo>
                  <a:cubicBezTo>
                    <a:pt x="19050" y="295910"/>
                    <a:pt x="295910" y="19050"/>
                    <a:pt x="635000" y="19050"/>
                  </a:cubicBezTo>
                  <a:lnTo>
                    <a:pt x="5715000" y="19050"/>
                  </a:lnTo>
                  <a:moveTo>
                    <a:pt x="5715000" y="0"/>
                  </a:moveTo>
                  <a:lnTo>
                    <a:pt x="635000" y="0"/>
                  </a:lnTo>
                  <a:cubicBezTo>
                    <a:pt x="284480" y="0"/>
                    <a:pt x="0" y="284480"/>
                    <a:pt x="0" y="635000"/>
                  </a:cubicBezTo>
                  <a:lnTo>
                    <a:pt x="0" y="5715000"/>
                  </a:lnTo>
                  <a:cubicBezTo>
                    <a:pt x="0" y="6065520"/>
                    <a:pt x="284480" y="6350000"/>
                    <a:pt x="635000" y="6350000"/>
                  </a:cubicBezTo>
                  <a:lnTo>
                    <a:pt x="5715000" y="6350000"/>
                  </a:lnTo>
                  <a:cubicBezTo>
                    <a:pt x="6065520" y="6350000"/>
                    <a:pt x="6350000" y="6065520"/>
                    <a:pt x="6350000" y="5715000"/>
                  </a:cubicBezTo>
                  <a:lnTo>
                    <a:pt x="6350000" y="635000"/>
                  </a:lnTo>
                  <a:cubicBezTo>
                    <a:pt x="6350000" y="284480"/>
                    <a:pt x="6065520" y="0"/>
                    <a:pt x="5715000" y="0"/>
                  </a:cubicBezTo>
                  <a:lnTo>
                    <a:pt x="5715000" y="0"/>
                  </a:lnTo>
                  <a:close/>
                </a:path>
              </a:pathLst>
            </a:custGeom>
            <a:solidFill>
              <a:srgbClr val="3D55CD"/>
            </a:solidFill>
          </p:spPr>
        </p:sp>
      </p:grpSp>
      <p:sp>
        <p:nvSpPr>
          <p:cNvPr id="10" name="Freeform 10"/>
          <p:cNvSpPr/>
          <p:nvPr/>
        </p:nvSpPr>
        <p:spPr>
          <a:xfrm>
            <a:off x="-802188" y="3726260"/>
            <a:ext cx="2531961" cy="2834481"/>
          </a:xfrm>
          <a:custGeom>
            <a:avLst/>
            <a:gdLst/>
            <a:ahLst/>
            <a:cxnLst/>
            <a:rect l="l" t="t" r="r" b="b"/>
            <a:pathLst>
              <a:path w="2531961" h="2834481">
                <a:moveTo>
                  <a:pt x="0" y="0"/>
                </a:moveTo>
                <a:lnTo>
                  <a:pt x="2531961" y="0"/>
                </a:lnTo>
                <a:lnTo>
                  <a:pt x="2531961" y="2834480"/>
                </a:lnTo>
                <a:lnTo>
                  <a:pt x="0" y="2834480"/>
                </a:lnTo>
                <a:lnTo>
                  <a:pt x="0" y="0"/>
                </a:lnTo>
                <a:close/>
              </a:path>
            </a:pathLst>
          </a:custGeom>
          <a:blipFill>
            <a:blip r:embed="rId4"/>
            <a:stretch>
              <a:fillRect/>
            </a:stretch>
          </a:blipFill>
        </p:spPr>
      </p:sp>
      <p:sp>
        <p:nvSpPr>
          <p:cNvPr id="11" name="TextBox 11"/>
          <p:cNvSpPr txBox="1"/>
          <p:nvPr/>
        </p:nvSpPr>
        <p:spPr>
          <a:xfrm>
            <a:off x="2203618" y="1133475"/>
            <a:ext cx="5589971" cy="867410"/>
          </a:xfrm>
          <a:prstGeom prst="rect">
            <a:avLst/>
          </a:prstGeom>
        </p:spPr>
        <p:txBody>
          <a:bodyPr lIns="0" tIns="0" rIns="0" bIns="0" rtlCol="0" anchor="t">
            <a:spAutoFit/>
          </a:bodyPr>
          <a:lstStyle/>
          <a:p>
            <a:pPr>
              <a:lnSpc>
                <a:spcPts val="6399"/>
              </a:lnSpc>
            </a:pPr>
            <a:r>
              <a:rPr lang="en-US" sz="6399">
                <a:solidFill>
                  <a:srgbClr val="3D55CD"/>
                </a:solidFill>
                <a:latin typeface="Rubik Medium Bold"/>
              </a:rPr>
              <a:t>Introduction</a:t>
            </a:r>
          </a:p>
        </p:txBody>
      </p:sp>
      <p:sp>
        <p:nvSpPr>
          <p:cNvPr id="12" name="TextBox 12"/>
          <p:cNvSpPr txBox="1"/>
          <p:nvPr/>
        </p:nvSpPr>
        <p:spPr>
          <a:xfrm>
            <a:off x="2203618" y="2571579"/>
            <a:ext cx="6767137" cy="5617142"/>
          </a:xfrm>
          <a:prstGeom prst="rect">
            <a:avLst/>
          </a:prstGeom>
        </p:spPr>
        <p:txBody>
          <a:bodyPr lIns="0" tIns="0" rIns="0" bIns="0" rtlCol="0" anchor="t">
            <a:spAutoFit/>
          </a:bodyPr>
          <a:lstStyle/>
          <a:p>
            <a:pPr>
              <a:lnSpc>
                <a:spcPts val="2934"/>
              </a:lnSpc>
            </a:pPr>
            <a:r>
              <a:rPr lang="en-US" sz="2934">
                <a:solidFill>
                  <a:srgbClr val="010B39"/>
                </a:solidFill>
                <a:latin typeface="Rubik"/>
              </a:rPr>
              <a:t>Social media platforms have become an integral part of our daily lives in today's world.</a:t>
            </a:r>
          </a:p>
          <a:p>
            <a:pPr>
              <a:lnSpc>
                <a:spcPts val="2934"/>
              </a:lnSpc>
            </a:pPr>
            <a:endParaRPr lang="en-US" sz="2934">
              <a:solidFill>
                <a:srgbClr val="010B39"/>
              </a:solidFill>
              <a:latin typeface="Rubik"/>
            </a:endParaRPr>
          </a:p>
          <a:p>
            <a:pPr>
              <a:lnSpc>
                <a:spcPts val="2934"/>
              </a:lnSpc>
            </a:pPr>
            <a:r>
              <a:rPr lang="en-US" sz="2934">
                <a:solidFill>
                  <a:srgbClr val="010B39"/>
                </a:solidFill>
                <a:latin typeface="Rubik"/>
              </a:rPr>
              <a:t>They have transformed the way we interact, creating virtual communities and opening up new avenues for communication and collaboration.</a:t>
            </a:r>
          </a:p>
          <a:p>
            <a:pPr>
              <a:lnSpc>
                <a:spcPts val="2934"/>
              </a:lnSpc>
            </a:pPr>
            <a:endParaRPr lang="en-US" sz="2934">
              <a:solidFill>
                <a:srgbClr val="010B39"/>
              </a:solidFill>
              <a:latin typeface="Rubik"/>
            </a:endParaRPr>
          </a:p>
          <a:p>
            <a:pPr>
              <a:lnSpc>
                <a:spcPts val="2934"/>
              </a:lnSpc>
            </a:pPr>
            <a:r>
              <a:rPr lang="en-US" sz="2934">
                <a:solidFill>
                  <a:srgbClr val="010B39"/>
                </a:solidFill>
                <a:latin typeface="Rubik"/>
              </a:rPr>
              <a:t>The website I will be discussing today is a remarkable example of how the MERN stack, consisting of MongoDB, Express.js, React.js, and Node.js, has been utilized to create a dynamic and immersive social media experience. </a:t>
            </a:r>
          </a:p>
        </p:txBody>
      </p:sp>
      <p:grpSp>
        <p:nvGrpSpPr>
          <p:cNvPr id="13" name="Group 13"/>
          <p:cNvGrpSpPr/>
          <p:nvPr/>
        </p:nvGrpSpPr>
        <p:grpSpPr>
          <a:xfrm>
            <a:off x="2208551" y="8711790"/>
            <a:ext cx="5430477" cy="1073273"/>
            <a:chOff x="0" y="0"/>
            <a:chExt cx="2056276" cy="406400"/>
          </a:xfrm>
        </p:grpSpPr>
        <p:sp>
          <p:nvSpPr>
            <p:cNvPr id="14" name="Freeform 14"/>
            <p:cNvSpPr/>
            <p:nvPr/>
          </p:nvSpPr>
          <p:spPr>
            <a:xfrm>
              <a:off x="203200" y="-326"/>
              <a:ext cx="1649876" cy="407051"/>
            </a:xfrm>
            <a:custGeom>
              <a:avLst/>
              <a:gdLst/>
              <a:ahLst/>
              <a:cxnLst/>
              <a:rect l="l" t="t" r="r" b="b"/>
              <a:pathLst>
                <a:path w="1649876" h="407051">
                  <a:moveTo>
                    <a:pt x="1649876" y="326"/>
                  </a:moveTo>
                  <a:cubicBezTo>
                    <a:pt x="1577063" y="0"/>
                    <a:pt x="1509641" y="38659"/>
                    <a:pt x="1473141" y="101663"/>
                  </a:cubicBezTo>
                  <a:cubicBezTo>
                    <a:pt x="1436640" y="164667"/>
                    <a:pt x="1436640" y="242385"/>
                    <a:pt x="1473141" y="305389"/>
                  </a:cubicBezTo>
                  <a:cubicBezTo>
                    <a:pt x="1509641" y="368393"/>
                    <a:pt x="1577063" y="407052"/>
                    <a:pt x="164987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38100">
              <a:solidFill>
                <a:srgbClr val="010B39"/>
              </a:solidFill>
            </a:ln>
          </p:spPr>
        </p:sp>
        <p:sp>
          <p:nvSpPr>
            <p:cNvPr id="15" name="TextBox 15"/>
            <p:cNvSpPr txBox="1"/>
            <p:nvPr/>
          </p:nvSpPr>
          <p:spPr>
            <a:xfrm>
              <a:off x="0" y="-47625"/>
              <a:ext cx="812800" cy="454025"/>
            </a:xfrm>
            <a:prstGeom prst="rect">
              <a:avLst/>
            </a:prstGeom>
          </p:spPr>
          <p:txBody>
            <a:bodyPr lIns="50800" tIns="50800" rIns="50800" bIns="50800" rtlCol="0" anchor="ctr"/>
            <a:lstStyle/>
            <a:p>
              <a:pPr algn="ctr">
                <a:lnSpc>
                  <a:spcPts val="2659"/>
                </a:lnSpc>
                <a:spcBef>
                  <a:spcPct val="0"/>
                </a:spcBef>
              </a:pPr>
              <a:endParaRPr/>
            </a:p>
          </p:txBody>
        </p:sp>
      </p:grpSp>
      <p:sp>
        <p:nvSpPr>
          <p:cNvPr id="16" name="AutoShape 16"/>
          <p:cNvSpPr/>
          <p:nvPr/>
        </p:nvSpPr>
        <p:spPr>
          <a:xfrm>
            <a:off x="2776254" y="9267834"/>
            <a:ext cx="4214823" cy="0"/>
          </a:xfrm>
          <a:prstGeom prst="line">
            <a:avLst/>
          </a:prstGeom>
          <a:ln w="104775" cap="rnd">
            <a:solidFill>
              <a:srgbClr val="3D55CD"/>
            </a:solidFill>
            <a:prstDash val="solid"/>
            <a:headEnd type="none" w="sm" len="sm"/>
            <a:tailEnd type="arrow" w="med" len="sm"/>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grpSp>
        <p:nvGrpSpPr>
          <p:cNvPr id="3" name="Group 3"/>
          <p:cNvGrpSpPr/>
          <p:nvPr/>
        </p:nvGrpSpPr>
        <p:grpSpPr>
          <a:xfrm>
            <a:off x="1157343" y="643303"/>
            <a:ext cx="16108274" cy="5450228"/>
            <a:chOff x="0" y="0"/>
            <a:chExt cx="21477698" cy="7266971"/>
          </a:xfrm>
        </p:grpSpPr>
        <p:sp>
          <p:nvSpPr>
            <p:cNvPr id="4" name="TextBox 4"/>
            <p:cNvSpPr txBox="1"/>
            <p:nvPr/>
          </p:nvSpPr>
          <p:spPr>
            <a:xfrm>
              <a:off x="944779" y="6869909"/>
              <a:ext cx="693530"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2012</a:t>
              </a:r>
            </a:p>
          </p:txBody>
        </p:sp>
        <p:sp>
          <p:nvSpPr>
            <p:cNvPr id="5" name="TextBox 5"/>
            <p:cNvSpPr txBox="1"/>
            <p:nvPr/>
          </p:nvSpPr>
          <p:spPr>
            <a:xfrm>
              <a:off x="2872645" y="6869909"/>
              <a:ext cx="702824"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2013</a:t>
              </a:r>
            </a:p>
          </p:txBody>
        </p:sp>
        <p:sp>
          <p:nvSpPr>
            <p:cNvPr id="6" name="TextBox 6"/>
            <p:cNvSpPr txBox="1"/>
            <p:nvPr/>
          </p:nvSpPr>
          <p:spPr>
            <a:xfrm>
              <a:off x="4801441" y="6869909"/>
              <a:ext cx="710258"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2014</a:t>
              </a:r>
            </a:p>
          </p:txBody>
        </p:sp>
        <p:sp>
          <p:nvSpPr>
            <p:cNvPr id="7" name="TextBox 7"/>
            <p:cNvSpPr txBox="1"/>
            <p:nvPr/>
          </p:nvSpPr>
          <p:spPr>
            <a:xfrm>
              <a:off x="6736046" y="6869909"/>
              <a:ext cx="706076"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2015</a:t>
              </a:r>
            </a:p>
          </p:txBody>
        </p:sp>
        <p:sp>
          <p:nvSpPr>
            <p:cNvPr id="8" name="TextBox 8"/>
            <p:cNvSpPr txBox="1"/>
            <p:nvPr/>
          </p:nvSpPr>
          <p:spPr>
            <a:xfrm>
              <a:off x="8660776" y="6869909"/>
              <a:ext cx="721643"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2016</a:t>
              </a:r>
            </a:p>
          </p:txBody>
        </p:sp>
        <p:sp>
          <p:nvSpPr>
            <p:cNvPr id="9" name="TextBox 9"/>
            <p:cNvSpPr txBox="1"/>
            <p:nvPr/>
          </p:nvSpPr>
          <p:spPr>
            <a:xfrm>
              <a:off x="10615594" y="6869909"/>
              <a:ext cx="677034"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2017</a:t>
              </a:r>
            </a:p>
          </p:txBody>
        </p:sp>
        <p:sp>
          <p:nvSpPr>
            <p:cNvPr id="10" name="TextBox 10"/>
            <p:cNvSpPr txBox="1"/>
            <p:nvPr/>
          </p:nvSpPr>
          <p:spPr>
            <a:xfrm>
              <a:off x="12531611" y="6869909"/>
              <a:ext cx="710026"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2018</a:t>
              </a:r>
            </a:p>
          </p:txBody>
        </p:sp>
        <p:sp>
          <p:nvSpPr>
            <p:cNvPr id="11" name="TextBox 11"/>
            <p:cNvSpPr txBox="1"/>
            <p:nvPr/>
          </p:nvSpPr>
          <p:spPr>
            <a:xfrm>
              <a:off x="14458432" y="6869909"/>
              <a:ext cx="721411"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2019</a:t>
              </a:r>
            </a:p>
          </p:txBody>
        </p:sp>
        <p:sp>
          <p:nvSpPr>
            <p:cNvPr id="12" name="TextBox 12"/>
            <p:cNvSpPr txBox="1"/>
            <p:nvPr/>
          </p:nvSpPr>
          <p:spPr>
            <a:xfrm>
              <a:off x="16379619" y="6869909"/>
              <a:ext cx="744064"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2020</a:t>
              </a:r>
            </a:p>
          </p:txBody>
        </p:sp>
        <p:sp>
          <p:nvSpPr>
            <p:cNvPr id="13" name="TextBox 13"/>
            <p:cNvSpPr txBox="1"/>
            <p:nvPr/>
          </p:nvSpPr>
          <p:spPr>
            <a:xfrm>
              <a:off x="18337399" y="6869909"/>
              <a:ext cx="693530"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2021</a:t>
              </a:r>
            </a:p>
          </p:txBody>
        </p:sp>
        <p:sp>
          <p:nvSpPr>
            <p:cNvPr id="14" name="TextBox 14"/>
            <p:cNvSpPr txBox="1"/>
            <p:nvPr/>
          </p:nvSpPr>
          <p:spPr>
            <a:xfrm>
              <a:off x="20267415" y="6869909"/>
              <a:ext cx="698525" cy="397062"/>
            </a:xfrm>
            <a:prstGeom prst="rect">
              <a:avLst/>
            </a:prstGeom>
          </p:spPr>
          <p:txBody>
            <a:bodyPr lIns="0" tIns="0" rIns="0" bIns="0" rtlCol="0" anchor="t">
              <a:spAutoFit/>
            </a:bodyPr>
            <a:lstStyle/>
            <a:p>
              <a:pPr algn="ctr">
                <a:lnSpc>
                  <a:spcPts val="2458"/>
                </a:lnSpc>
              </a:pPr>
              <a:r>
                <a:rPr lang="en-US" sz="1756">
                  <a:solidFill>
                    <a:srgbClr val="000000"/>
                  </a:solidFill>
                  <a:latin typeface="Canva Sans"/>
                </a:rPr>
                <a:t>2022</a:t>
              </a:r>
            </a:p>
          </p:txBody>
        </p:sp>
        <p:grpSp>
          <p:nvGrpSpPr>
            <p:cNvPr id="15" name="Group 15"/>
            <p:cNvGrpSpPr>
              <a:grpSpLocks noChangeAspect="1"/>
            </p:cNvGrpSpPr>
            <p:nvPr/>
          </p:nvGrpSpPr>
          <p:grpSpPr>
            <a:xfrm>
              <a:off x="430523" y="174718"/>
              <a:ext cx="21047175" cy="6594119"/>
              <a:chOff x="0" y="0"/>
              <a:chExt cx="28761838" cy="9011137"/>
            </a:xfrm>
          </p:grpSpPr>
          <p:sp>
            <p:nvSpPr>
              <p:cNvPr id="16" name="Freeform 16"/>
              <p:cNvSpPr/>
              <p:nvPr/>
            </p:nvSpPr>
            <p:spPr>
              <a:xfrm>
                <a:off x="0" y="-6350"/>
                <a:ext cx="28761838" cy="12700"/>
              </a:xfrm>
              <a:custGeom>
                <a:avLst/>
                <a:gdLst/>
                <a:ahLst/>
                <a:cxnLst/>
                <a:rect l="l" t="t" r="r" b="b"/>
                <a:pathLst>
                  <a:path w="28761838" h="12700">
                    <a:moveTo>
                      <a:pt x="0" y="0"/>
                    </a:moveTo>
                    <a:lnTo>
                      <a:pt x="28761838" y="0"/>
                    </a:lnTo>
                    <a:lnTo>
                      <a:pt x="28761838" y="12700"/>
                    </a:lnTo>
                    <a:lnTo>
                      <a:pt x="0" y="12700"/>
                    </a:lnTo>
                    <a:close/>
                  </a:path>
                </a:pathLst>
              </a:custGeom>
              <a:solidFill>
                <a:srgbClr val="000000">
                  <a:alpha val="24706"/>
                </a:srgbClr>
              </a:solidFill>
            </p:spPr>
          </p:sp>
          <p:sp>
            <p:nvSpPr>
              <p:cNvPr id="17" name="Freeform 17"/>
              <p:cNvSpPr/>
              <p:nvPr/>
            </p:nvSpPr>
            <p:spPr>
              <a:xfrm>
                <a:off x="0" y="2246434"/>
                <a:ext cx="28761838" cy="12700"/>
              </a:xfrm>
              <a:custGeom>
                <a:avLst/>
                <a:gdLst/>
                <a:ahLst/>
                <a:cxnLst/>
                <a:rect l="l" t="t" r="r" b="b"/>
                <a:pathLst>
                  <a:path w="28761838" h="12700">
                    <a:moveTo>
                      <a:pt x="0" y="0"/>
                    </a:moveTo>
                    <a:lnTo>
                      <a:pt x="28761838" y="0"/>
                    </a:lnTo>
                    <a:lnTo>
                      <a:pt x="28761838" y="12700"/>
                    </a:lnTo>
                    <a:lnTo>
                      <a:pt x="0" y="12700"/>
                    </a:lnTo>
                    <a:close/>
                  </a:path>
                </a:pathLst>
              </a:custGeom>
              <a:solidFill>
                <a:srgbClr val="000000">
                  <a:alpha val="24706"/>
                </a:srgbClr>
              </a:solidFill>
            </p:spPr>
          </p:sp>
          <p:sp>
            <p:nvSpPr>
              <p:cNvPr id="18" name="Freeform 18"/>
              <p:cNvSpPr/>
              <p:nvPr/>
            </p:nvSpPr>
            <p:spPr>
              <a:xfrm>
                <a:off x="0" y="4499218"/>
                <a:ext cx="28761838" cy="12700"/>
              </a:xfrm>
              <a:custGeom>
                <a:avLst/>
                <a:gdLst/>
                <a:ahLst/>
                <a:cxnLst/>
                <a:rect l="l" t="t" r="r" b="b"/>
                <a:pathLst>
                  <a:path w="28761838" h="12700">
                    <a:moveTo>
                      <a:pt x="0" y="0"/>
                    </a:moveTo>
                    <a:lnTo>
                      <a:pt x="28761838" y="0"/>
                    </a:lnTo>
                    <a:lnTo>
                      <a:pt x="28761838" y="12700"/>
                    </a:lnTo>
                    <a:lnTo>
                      <a:pt x="0" y="12700"/>
                    </a:lnTo>
                    <a:close/>
                  </a:path>
                </a:pathLst>
              </a:custGeom>
              <a:solidFill>
                <a:srgbClr val="000000">
                  <a:alpha val="24706"/>
                </a:srgbClr>
              </a:solidFill>
            </p:spPr>
          </p:sp>
          <p:sp>
            <p:nvSpPr>
              <p:cNvPr id="19" name="Freeform 19"/>
              <p:cNvSpPr/>
              <p:nvPr/>
            </p:nvSpPr>
            <p:spPr>
              <a:xfrm>
                <a:off x="0" y="6752003"/>
                <a:ext cx="28761838" cy="12700"/>
              </a:xfrm>
              <a:custGeom>
                <a:avLst/>
                <a:gdLst/>
                <a:ahLst/>
                <a:cxnLst/>
                <a:rect l="l" t="t" r="r" b="b"/>
                <a:pathLst>
                  <a:path w="28761838" h="12700">
                    <a:moveTo>
                      <a:pt x="0" y="0"/>
                    </a:moveTo>
                    <a:lnTo>
                      <a:pt x="28761838" y="0"/>
                    </a:lnTo>
                    <a:lnTo>
                      <a:pt x="28761838" y="12700"/>
                    </a:lnTo>
                    <a:lnTo>
                      <a:pt x="0" y="12700"/>
                    </a:lnTo>
                    <a:close/>
                  </a:path>
                </a:pathLst>
              </a:custGeom>
              <a:solidFill>
                <a:srgbClr val="000000">
                  <a:alpha val="24706"/>
                </a:srgbClr>
              </a:solidFill>
            </p:spPr>
          </p:sp>
          <p:sp>
            <p:nvSpPr>
              <p:cNvPr id="20" name="Freeform 20"/>
              <p:cNvSpPr/>
              <p:nvPr/>
            </p:nvSpPr>
            <p:spPr>
              <a:xfrm>
                <a:off x="0" y="9004787"/>
                <a:ext cx="28761838" cy="12700"/>
              </a:xfrm>
              <a:custGeom>
                <a:avLst/>
                <a:gdLst/>
                <a:ahLst/>
                <a:cxnLst/>
                <a:rect l="l" t="t" r="r" b="b"/>
                <a:pathLst>
                  <a:path w="28761838" h="12700">
                    <a:moveTo>
                      <a:pt x="0" y="0"/>
                    </a:moveTo>
                    <a:lnTo>
                      <a:pt x="28761838" y="0"/>
                    </a:lnTo>
                    <a:lnTo>
                      <a:pt x="28761838" y="12700"/>
                    </a:lnTo>
                    <a:lnTo>
                      <a:pt x="0" y="12700"/>
                    </a:lnTo>
                    <a:close/>
                  </a:path>
                </a:pathLst>
              </a:custGeom>
              <a:solidFill>
                <a:srgbClr val="000000">
                  <a:alpha val="60000"/>
                </a:srgbClr>
              </a:solidFill>
            </p:spPr>
          </p:sp>
        </p:grpSp>
        <p:sp>
          <p:nvSpPr>
            <p:cNvPr id="21" name="TextBox 21"/>
            <p:cNvSpPr txBox="1"/>
            <p:nvPr/>
          </p:nvSpPr>
          <p:spPr>
            <a:xfrm>
              <a:off x="28926" y="-47625"/>
              <a:ext cx="252900" cy="397062"/>
            </a:xfrm>
            <a:prstGeom prst="rect">
              <a:avLst/>
            </a:prstGeom>
          </p:spPr>
          <p:txBody>
            <a:bodyPr lIns="0" tIns="0" rIns="0" bIns="0" rtlCol="0" anchor="t">
              <a:spAutoFit/>
            </a:bodyPr>
            <a:lstStyle/>
            <a:p>
              <a:pPr algn="r">
                <a:lnSpc>
                  <a:spcPts val="2458"/>
                </a:lnSpc>
              </a:pPr>
              <a:r>
                <a:rPr lang="en-US" sz="1756">
                  <a:solidFill>
                    <a:srgbClr val="000000"/>
                  </a:solidFill>
                  <a:latin typeface="Canva Sans"/>
                </a:rPr>
                <a:t>4 </a:t>
              </a:r>
            </a:p>
          </p:txBody>
        </p:sp>
        <p:sp>
          <p:nvSpPr>
            <p:cNvPr id="22" name="TextBox 22"/>
            <p:cNvSpPr txBox="1"/>
            <p:nvPr/>
          </p:nvSpPr>
          <p:spPr>
            <a:xfrm>
              <a:off x="36361" y="1600905"/>
              <a:ext cx="245465" cy="397062"/>
            </a:xfrm>
            <a:prstGeom prst="rect">
              <a:avLst/>
            </a:prstGeom>
          </p:spPr>
          <p:txBody>
            <a:bodyPr lIns="0" tIns="0" rIns="0" bIns="0" rtlCol="0" anchor="t">
              <a:spAutoFit/>
            </a:bodyPr>
            <a:lstStyle/>
            <a:p>
              <a:pPr algn="r">
                <a:lnSpc>
                  <a:spcPts val="2458"/>
                </a:lnSpc>
              </a:pPr>
              <a:r>
                <a:rPr lang="en-US" sz="1756">
                  <a:solidFill>
                    <a:srgbClr val="000000"/>
                  </a:solidFill>
                  <a:latin typeface="Canva Sans"/>
                </a:rPr>
                <a:t>3 </a:t>
              </a:r>
            </a:p>
          </p:txBody>
        </p:sp>
        <p:sp>
          <p:nvSpPr>
            <p:cNvPr id="23" name="TextBox 23"/>
            <p:cNvSpPr txBox="1"/>
            <p:nvPr/>
          </p:nvSpPr>
          <p:spPr>
            <a:xfrm>
              <a:off x="45654" y="3249434"/>
              <a:ext cx="236172" cy="397062"/>
            </a:xfrm>
            <a:prstGeom prst="rect">
              <a:avLst/>
            </a:prstGeom>
          </p:spPr>
          <p:txBody>
            <a:bodyPr lIns="0" tIns="0" rIns="0" bIns="0" rtlCol="0" anchor="t">
              <a:spAutoFit/>
            </a:bodyPr>
            <a:lstStyle/>
            <a:p>
              <a:pPr algn="r">
                <a:lnSpc>
                  <a:spcPts val="2458"/>
                </a:lnSpc>
              </a:pPr>
              <a:r>
                <a:rPr lang="en-US" sz="1756">
                  <a:solidFill>
                    <a:srgbClr val="000000"/>
                  </a:solidFill>
                  <a:latin typeface="Canva Sans"/>
                </a:rPr>
                <a:t>2 </a:t>
              </a:r>
            </a:p>
          </p:txBody>
        </p:sp>
        <p:sp>
          <p:nvSpPr>
            <p:cNvPr id="24" name="TextBox 24"/>
            <p:cNvSpPr txBox="1"/>
            <p:nvPr/>
          </p:nvSpPr>
          <p:spPr>
            <a:xfrm>
              <a:off x="50534" y="4897964"/>
              <a:ext cx="231293" cy="397062"/>
            </a:xfrm>
            <a:prstGeom prst="rect">
              <a:avLst/>
            </a:prstGeom>
          </p:spPr>
          <p:txBody>
            <a:bodyPr lIns="0" tIns="0" rIns="0" bIns="0" rtlCol="0" anchor="t">
              <a:spAutoFit/>
            </a:bodyPr>
            <a:lstStyle/>
            <a:p>
              <a:pPr algn="r">
                <a:lnSpc>
                  <a:spcPts val="2458"/>
                </a:lnSpc>
              </a:pPr>
              <a:r>
                <a:rPr lang="en-US" sz="1756">
                  <a:solidFill>
                    <a:srgbClr val="000000"/>
                  </a:solidFill>
                  <a:latin typeface="Canva Sans"/>
                </a:rPr>
                <a:t>1 </a:t>
              </a:r>
            </a:p>
          </p:txBody>
        </p:sp>
        <p:sp>
          <p:nvSpPr>
            <p:cNvPr id="25" name="TextBox 25"/>
            <p:cNvSpPr txBox="1"/>
            <p:nvPr/>
          </p:nvSpPr>
          <p:spPr>
            <a:xfrm>
              <a:off x="0" y="6546494"/>
              <a:ext cx="281826" cy="397062"/>
            </a:xfrm>
            <a:prstGeom prst="rect">
              <a:avLst/>
            </a:prstGeom>
          </p:spPr>
          <p:txBody>
            <a:bodyPr lIns="0" tIns="0" rIns="0" bIns="0" rtlCol="0" anchor="t">
              <a:spAutoFit/>
            </a:bodyPr>
            <a:lstStyle/>
            <a:p>
              <a:pPr algn="r">
                <a:lnSpc>
                  <a:spcPts val="2458"/>
                </a:lnSpc>
              </a:pPr>
              <a:r>
                <a:rPr lang="en-US" sz="1756">
                  <a:solidFill>
                    <a:srgbClr val="000000"/>
                  </a:solidFill>
                  <a:latin typeface="Canva Sans"/>
                </a:rPr>
                <a:t>0 </a:t>
              </a:r>
            </a:p>
          </p:txBody>
        </p:sp>
        <p:grpSp>
          <p:nvGrpSpPr>
            <p:cNvPr id="26" name="Group 26"/>
            <p:cNvGrpSpPr>
              <a:grpSpLocks noChangeAspect="1"/>
            </p:cNvGrpSpPr>
            <p:nvPr/>
          </p:nvGrpSpPr>
          <p:grpSpPr>
            <a:xfrm>
              <a:off x="430523" y="928395"/>
              <a:ext cx="21047175" cy="5840442"/>
              <a:chOff x="0" y="1029931"/>
              <a:chExt cx="28761838" cy="7981206"/>
            </a:xfrm>
          </p:grpSpPr>
          <p:sp>
            <p:nvSpPr>
              <p:cNvPr id="27" name="Freeform 27"/>
              <p:cNvSpPr/>
              <p:nvPr/>
            </p:nvSpPr>
            <p:spPr>
              <a:xfrm>
                <a:off x="0" y="5850889"/>
                <a:ext cx="2353241" cy="3160248"/>
              </a:xfrm>
              <a:custGeom>
                <a:avLst/>
                <a:gdLst/>
                <a:ahLst/>
                <a:cxnLst/>
                <a:rect l="l" t="t" r="r" b="b"/>
                <a:pathLst>
                  <a:path w="2353241" h="3160248">
                    <a:moveTo>
                      <a:pt x="0" y="3160248"/>
                    </a:moveTo>
                    <a:lnTo>
                      <a:pt x="0" y="188259"/>
                    </a:lnTo>
                    <a:cubicBezTo>
                      <a:pt x="0" y="84286"/>
                      <a:pt x="84287" y="0"/>
                      <a:pt x="188259" y="0"/>
                    </a:cubicBezTo>
                    <a:lnTo>
                      <a:pt x="2164982" y="0"/>
                    </a:lnTo>
                    <a:cubicBezTo>
                      <a:pt x="2268955" y="0"/>
                      <a:pt x="2353241" y="84286"/>
                      <a:pt x="2353241" y="188259"/>
                    </a:cubicBezTo>
                    <a:lnTo>
                      <a:pt x="2353241" y="3160248"/>
                    </a:lnTo>
                    <a:close/>
                  </a:path>
                </a:pathLst>
              </a:custGeom>
              <a:solidFill>
                <a:srgbClr val="A9B7FF"/>
              </a:solidFill>
            </p:spPr>
          </p:sp>
          <p:sp>
            <p:nvSpPr>
              <p:cNvPr id="28" name="Freeform 28"/>
              <p:cNvSpPr/>
              <p:nvPr/>
            </p:nvSpPr>
            <p:spPr>
              <a:xfrm>
                <a:off x="2640860" y="5422860"/>
                <a:ext cx="2353241" cy="3588277"/>
              </a:xfrm>
              <a:custGeom>
                <a:avLst/>
                <a:gdLst/>
                <a:ahLst/>
                <a:cxnLst/>
                <a:rect l="l" t="t" r="r" b="b"/>
                <a:pathLst>
                  <a:path w="2353241" h="3588277">
                    <a:moveTo>
                      <a:pt x="0" y="3588277"/>
                    </a:moveTo>
                    <a:lnTo>
                      <a:pt x="0" y="188259"/>
                    </a:lnTo>
                    <a:cubicBezTo>
                      <a:pt x="0" y="138330"/>
                      <a:pt x="19834" y="90445"/>
                      <a:pt x="55140" y="55140"/>
                    </a:cubicBezTo>
                    <a:cubicBezTo>
                      <a:pt x="90445" y="19834"/>
                      <a:pt x="138329" y="0"/>
                      <a:pt x="188259" y="0"/>
                    </a:cubicBezTo>
                    <a:lnTo>
                      <a:pt x="2164982" y="0"/>
                    </a:lnTo>
                    <a:cubicBezTo>
                      <a:pt x="2214911" y="0"/>
                      <a:pt x="2262796" y="19834"/>
                      <a:pt x="2298101" y="55140"/>
                    </a:cubicBezTo>
                    <a:cubicBezTo>
                      <a:pt x="2333407" y="90445"/>
                      <a:pt x="2353241" y="138330"/>
                      <a:pt x="2353241" y="188259"/>
                    </a:cubicBezTo>
                    <a:lnTo>
                      <a:pt x="2353241" y="3588277"/>
                    </a:lnTo>
                    <a:close/>
                  </a:path>
                </a:pathLst>
              </a:custGeom>
              <a:solidFill>
                <a:srgbClr val="A9B7FF"/>
              </a:solidFill>
            </p:spPr>
          </p:sp>
          <p:sp>
            <p:nvSpPr>
              <p:cNvPr id="29" name="Freeform 29"/>
              <p:cNvSpPr/>
              <p:nvPr/>
            </p:nvSpPr>
            <p:spPr>
              <a:xfrm>
                <a:off x="5281719" y="4701969"/>
                <a:ext cx="2353241" cy="4309168"/>
              </a:xfrm>
              <a:custGeom>
                <a:avLst/>
                <a:gdLst/>
                <a:ahLst/>
                <a:cxnLst/>
                <a:rect l="l" t="t" r="r" b="b"/>
                <a:pathLst>
                  <a:path w="2353241" h="4309168">
                    <a:moveTo>
                      <a:pt x="0" y="4309168"/>
                    </a:moveTo>
                    <a:lnTo>
                      <a:pt x="0" y="188259"/>
                    </a:lnTo>
                    <a:cubicBezTo>
                      <a:pt x="0" y="84287"/>
                      <a:pt x="84287" y="0"/>
                      <a:pt x="188260" y="0"/>
                    </a:cubicBezTo>
                    <a:lnTo>
                      <a:pt x="2164982" y="0"/>
                    </a:lnTo>
                    <a:cubicBezTo>
                      <a:pt x="2268955" y="0"/>
                      <a:pt x="2353241" y="84287"/>
                      <a:pt x="2353241" y="188259"/>
                    </a:cubicBezTo>
                    <a:lnTo>
                      <a:pt x="2353241" y="4309168"/>
                    </a:lnTo>
                    <a:close/>
                  </a:path>
                </a:pathLst>
              </a:custGeom>
              <a:solidFill>
                <a:srgbClr val="A9B7FF"/>
              </a:solidFill>
            </p:spPr>
          </p:sp>
          <p:sp>
            <p:nvSpPr>
              <p:cNvPr id="30" name="Freeform 30"/>
              <p:cNvSpPr/>
              <p:nvPr/>
            </p:nvSpPr>
            <p:spPr>
              <a:xfrm>
                <a:off x="7922579" y="4183829"/>
                <a:ext cx="2353241" cy="4827308"/>
              </a:xfrm>
              <a:custGeom>
                <a:avLst/>
                <a:gdLst/>
                <a:ahLst/>
                <a:cxnLst/>
                <a:rect l="l" t="t" r="r" b="b"/>
                <a:pathLst>
                  <a:path w="2353241" h="4827308">
                    <a:moveTo>
                      <a:pt x="0" y="4827308"/>
                    </a:moveTo>
                    <a:lnTo>
                      <a:pt x="0" y="188259"/>
                    </a:lnTo>
                    <a:cubicBezTo>
                      <a:pt x="0" y="84286"/>
                      <a:pt x="84287" y="0"/>
                      <a:pt x="188259" y="0"/>
                    </a:cubicBezTo>
                    <a:lnTo>
                      <a:pt x="2164982" y="0"/>
                    </a:lnTo>
                    <a:cubicBezTo>
                      <a:pt x="2268955" y="0"/>
                      <a:pt x="2353241" y="84286"/>
                      <a:pt x="2353241" y="188259"/>
                    </a:cubicBezTo>
                    <a:lnTo>
                      <a:pt x="2353241" y="4827308"/>
                    </a:lnTo>
                    <a:close/>
                  </a:path>
                </a:pathLst>
              </a:custGeom>
              <a:solidFill>
                <a:srgbClr val="A9B7FF"/>
              </a:solidFill>
            </p:spPr>
          </p:sp>
          <p:sp>
            <p:nvSpPr>
              <p:cNvPr id="31" name="Freeform 31"/>
              <p:cNvSpPr/>
              <p:nvPr/>
            </p:nvSpPr>
            <p:spPr>
              <a:xfrm>
                <a:off x="10563439" y="3733272"/>
                <a:ext cx="2353241" cy="5277865"/>
              </a:xfrm>
              <a:custGeom>
                <a:avLst/>
                <a:gdLst/>
                <a:ahLst/>
                <a:cxnLst/>
                <a:rect l="l" t="t" r="r" b="b"/>
                <a:pathLst>
                  <a:path w="2353241" h="5277865">
                    <a:moveTo>
                      <a:pt x="0" y="5277865"/>
                    </a:moveTo>
                    <a:lnTo>
                      <a:pt x="0" y="188259"/>
                    </a:lnTo>
                    <a:cubicBezTo>
                      <a:pt x="0" y="84286"/>
                      <a:pt x="84286" y="0"/>
                      <a:pt x="188259" y="0"/>
                    </a:cubicBezTo>
                    <a:lnTo>
                      <a:pt x="2164982" y="0"/>
                    </a:lnTo>
                    <a:cubicBezTo>
                      <a:pt x="2268954" y="0"/>
                      <a:pt x="2353241" y="84286"/>
                      <a:pt x="2353241" y="188259"/>
                    </a:cubicBezTo>
                    <a:lnTo>
                      <a:pt x="2353241" y="5277865"/>
                    </a:lnTo>
                    <a:close/>
                  </a:path>
                </a:pathLst>
              </a:custGeom>
              <a:solidFill>
                <a:srgbClr val="A9B7FF"/>
              </a:solidFill>
            </p:spPr>
          </p:sp>
          <p:sp>
            <p:nvSpPr>
              <p:cNvPr id="32" name="Freeform 32"/>
              <p:cNvSpPr/>
              <p:nvPr/>
            </p:nvSpPr>
            <p:spPr>
              <a:xfrm>
                <a:off x="13204298" y="3350299"/>
                <a:ext cx="2353242" cy="5660838"/>
              </a:xfrm>
              <a:custGeom>
                <a:avLst/>
                <a:gdLst/>
                <a:ahLst/>
                <a:cxnLst/>
                <a:rect l="l" t="t" r="r" b="b"/>
                <a:pathLst>
                  <a:path w="2353242" h="5660838">
                    <a:moveTo>
                      <a:pt x="0" y="5660838"/>
                    </a:moveTo>
                    <a:lnTo>
                      <a:pt x="0" y="188259"/>
                    </a:lnTo>
                    <a:cubicBezTo>
                      <a:pt x="0" y="138329"/>
                      <a:pt x="19834" y="90444"/>
                      <a:pt x="55141" y="55139"/>
                    </a:cubicBezTo>
                    <a:cubicBezTo>
                      <a:pt x="90446" y="19834"/>
                      <a:pt x="138329" y="0"/>
                      <a:pt x="188260" y="0"/>
                    </a:cubicBezTo>
                    <a:lnTo>
                      <a:pt x="2164982" y="0"/>
                    </a:lnTo>
                    <a:cubicBezTo>
                      <a:pt x="2214913" y="0"/>
                      <a:pt x="2262797" y="19834"/>
                      <a:pt x="2298101" y="55139"/>
                    </a:cubicBezTo>
                    <a:cubicBezTo>
                      <a:pt x="2333408" y="90444"/>
                      <a:pt x="2353242" y="138329"/>
                      <a:pt x="2353242" y="188259"/>
                    </a:cubicBezTo>
                    <a:lnTo>
                      <a:pt x="2353242" y="5660838"/>
                    </a:lnTo>
                    <a:close/>
                  </a:path>
                </a:pathLst>
              </a:custGeom>
              <a:solidFill>
                <a:srgbClr val="A9B7FF"/>
              </a:solidFill>
            </p:spPr>
          </p:sp>
          <p:sp>
            <p:nvSpPr>
              <p:cNvPr id="33" name="Freeform 33"/>
              <p:cNvSpPr/>
              <p:nvPr/>
            </p:nvSpPr>
            <p:spPr>
              <a:xfrm>
                <a:off x="15845158" y="2989853"/>
                <a:ext cx="2353241" cy="6021284"/>
              </a:xfrm>
              <a:custGeom>
                <a:avLst/>
                <a:gdLst/>
                <a:ahLst/>
                <a:cxnLst/>
                <a:rect l="l" t="t" r="r" b="b"/>
                <a:pathLst>
                  <a:path w="2353241" h="6021284">
                    <a:moveTo>
                      <a:pt x="0" y="6021284"/>
                    </a:moveTo>
                    <a:lnTo>
                      <a:pt x="0" y="188259"/>
                    </a:lnTo>
                    <a:cubicBezTo>
                      <a:pt x="0" y="138330"/>
                      <a:pt x="19835" y="90445"/>
                      <a:pt x="55141" y="55140"/>
                    </a:cubicBezTo>
                    <a:cubicBezTo>
                      <a:pt x="90446" y="19834"/>
                      <a:pt x="138330" y="0"/>
                      <a:pt x="188260" y="0"/>
                    </a:cubicBezTo>
                    <a:lnTo>
                      <a:pt x="2164983" y="0"/>
                    </a:lnTo>
                    <a:cubicBezTo>
                      <a:pt x="2268955" y="1"/>
                      <a:pt x="2353241" y="84287"/>
                      <a:pt x="2353241" y="188259"/>
                    </a:cubicBezTo>
                    <a:lnTo>
                      <a:pt x="2353241" y="6021284"/>
                    </a:lnTo>
                    <a:close/>
                  </a:path>
                </a:pathLst>
              </a:custGeom>
              <a:solidFill>
                <a:srgbClr val="A9B7FF"/>
              </a:solidFill>
            </p:spPr>
          </p:sp>
          <p:sp>
            <p:nvSpPr>
              <p:cNvPr id="34" name="Freeform 34"/>
              <p:cNvSpPr/>
              <p:nvPr/>
            </p:nvSpPr>
            <p:spPr>
              <a:xfrm>
                <a:off x="18486017" y="2651935"/>
                <a:ext cx="2353242" cy="6359202"/>
              </a:xfrm>
              <a:custGeom>
                <a:avLst/>
                <a:gdLst/>
                <a:ahLst/>
                <a:cxnLst/>
                <a:rect l="l" t="t" r="r" b="b"/>
                <a:pathLst>
                  <a:path w="2353242" h="6359202">
                    <a:moveTo>
                      <a:pt x="0" y="6359202"/>
                    </a:moveTo>
                    <a:lnTo>
                      <a:pt x="0" y="188260"/>
                    </a:lnTo>
                    <a:cubicBezTo>
                      <a:pt x="0" y="138330"/>
                      <a:pt x="19835" y="90445"/>
                      <a:pt x="55141" y="55140"/>
                    </a:cubicBezTo>
                    <a:cubicBezTo>
                      <a:pt x="90446" y="19835"/>
                      <a:pt x="138330" y="0"/>
                      <a:pt x="188260" y="0"/>
                    </a:cubicBezTo>
                    <a:lnTo>
                      <a:pt x="2164983" y="0"/>
                    </a:lnTo>
                    <a:cubicBezTo>
                      <a:pt x="2214913" y="0"/>
                      <a:pt x="2262797" y="19835"/>
                      <a:pt x="2298102" y="55140"/>
                    </a:cubicBezTo>
                    <a:cubicBezTo>
                      <a:pt x="2333408" y="90445"/>
                      <a:pt x="2353243" y="138330"/>
                      <a:pt x="2353243" y="188260"/>
                    </a:cubicBezTo>
                    <a:lnTo>
                      <a:pt x="2353243" y="6359202"/>
                    </a:lnTo>
                    <a:close/>
                  </a:path>
                </a:pathLst>
              </a:custGeom>
              <a:solidFill>
                <a:srgbClr val="A9B7FF"/>
              </a:solidFill>
            </p:spPr>
          </p:sp>
          <p:sp>
            <p:nvSpPr>
              <p:cNvPr id="35" name="Freeform 35"/>
              <p:cNvSpPr/>
              <p:nvPr/>
            </p:nvSpPr>
            <p:spPr>
              <a:xfrm>
                <a:off x="21126878" y="2359073"/>
                <a:ext cx="2353241" cy="6652064"/>
              </a:xfrm>
              <a:custGeom>
                <a:avLst/>
                <a:gdLst/>
                <a:ahLst/>
                <a:cxnLst/>
                <a:rect l="l" t="t" r="r" b="b"/>
                <a:pathLst>
                  <a:path w="2353241" h="6652064">
                    <a:moveTo>
                      <a:pt x="0" y="6652064"/>
                    </a:moveTo>
                    <a:lnTo>
                      <a:pt x="0" y="188260"/>
                    </a:lnTo>
                    <a:cubicBezTo>
                      <a:pt x="0" y="138330"/>
                      <a:pt x="19834" y="90446"/>
                      <a:pt x="55141" y="55140"/>
                    </a:cubicBezTo>
                    <a:cubicBezTo>
                      <a:pt x="90446" y="19835"/>
                      <a:pt x="138329" y="0"/>
                      <a:pt x="188260" y="0"/>
                    </a:cubicBezTo>
                    <a:lnTo>
                      <a:pt x="2164981" y="0"/>
                    </a:lnTo>
                    <a:cubicBezTo>
                      <a:pt x="2214911" y="0"/>
                      <a:pt x="2262795" y="19835"/>
                      <a:pt x="2298100" y="55140"/>
                    </a:cubicBezTo>
                    <a:cubicBezTo>
                      <a:pt x="2333406" y="90446"/>
                      <a:pt x="2353241" y="138330"/>
                      <a:pt x="2353241" y="188260"/>
                    </a:cubicBezTo>
                    <a:lnTo>
                      <a:pt x="2353241" y="6652064"/>
                    </a:lnTo>
                    <a:close/>
                  </a:path>
                </a:pathLst>
              </a:custGeom>
              <a:solidFill>
                <a:srgbClr val="A9B7FF"/>
              </a:solidFill>
            </p:spPr>
          </p:sp>
          <p:sp>
            <p:nvSpPr>
              <p:cNvPr id="36" name="Freeform 36"/>
              <p:cNvSpPr/>
              <p:nvPr/>
            </p:nvSpPr>
            <p:spPr>
              <a:xfrm>
                <a:off x="23767737" y="1908516"/>
                <a:ext cx="2353242" cy="7102620"/>
              </a:xfrm>
              <a:custGeom>
                <a:avLst/>
                <a:gdLst/>
                <a:ahLst/>
                <a:cxnLst/>
                <a:rect l="l" t="t" r="r" b="b"/>
                <a:pathLst>
                  <a:path w="2353242" h="7102620">
                    <a:moveTo>
                      <a:pt x="0" y="7102621"/>
                    </a:moveTo>
                    <a:lnTo>
                      <a:pt x="0" y="188260"/>
                    </a:lnTo>
                    <a:cubicBezTo>
                      <a:pt x="0" y="138330"/>
                      <a:pt x="19834" y="90446"/>
                      <a:pt x="55141" y="55140"/>
                    </a:cubicBezTo>
                    <a:cubicBezTo>
                      <a:pt x="90445" y="19835"/>
                      <a:pt x="138329" y="0"/>
                      <a:pt x="188260" y="1"/>
                    </a:cubicBezTo>
                    <a:lnTo>
                      <a:pt x="2164982" y="1"/>
                    </a:lnTo>
                    <a:cubicBezTo>
                      <a:pt x="2214913" y="0"/>
                      <a:pt x="2262795" y="19835"/>
                      <a:pt x="2298101" y="55140"/>
                    </a:cubicBezTo>
                    <a:cubicBezTo>
                      <a:pt x="2333408" y="90446"/>
                      <a:pt x="2353242" y="138330"/>
                      <a:pt x="2353242" y="188260"/>
                    </a:cubicBezTo>
                    <a:lnTo>
                      <a:pt x="2353242" y="7102621"/>
                    </a:lnTo>
                    <a:close/>
                  </a:path>
                </a:pathLst>
              </a:custGeom>
              <a:solidFill>
                <a:srgbClr val="A9B7FF"/>
              </a:solidFill>
            </p:spPr>
          </p:sp>
          <p:sp>
            <p:nvSpPr>
              <p:cNvPr id="37" name="Freeform 37"/>
              <p:cNvSpPr/>
              <p:nvPr/>
            </p:nvSpPr>
            <p:spPr>
              <a:xfrm>
                <a:off x="26408596" y="1029930"/>
                <a:ext cx="2353242" cy="7981207"/>
              </a:xfrm>
              <a:custGeom>
                <a:avLst/>
                <a:gdLst/>
                <a:ahLst/>
                <a:cxnLst/>
                <a:rect l="l" t="t" r="r" b="b"/>
                <a:pathLst>
                  <a:path w="2353242" h="7981207">
                    <a:moveTo>
                      <a:pt x="0" y="7981207"/>
                    </a:moveTo>
                    <a:lnTo>
                      <a:pt x="0" y="188260"/>
                    </a:lnTo>
                    <a:cubicBezTo>
                      <a:pt x="0" y="138330"/>
                      <a:pt x="19834" y="90445"/>
                      <a:pt x="55141" y="55140"/>
                    </a:cubicBezTo>
                    <a:cubicBezTo>
                      <a:pt x="90447" y="19834"/>
                      <a:pt x="138332" y="0"/>
                      <a:pt x="188261" y="1"/>
                    </a:cubicBezTo>
                    <a:lnTo>
                      <a:pt x="2164984" y="1"/>
                    </a:lnTo>
                    <a:cubicBezTo>
                      <a:pt x="2268956" y="1"/>
                      <a:pt x="2353242" y="84288"/>
                      <a:pt x="2353242" y="188260"/>
                    </a:cubicBezTo>
                    <a:lnTo>
                      <a:pt x="2353242" y="7981207"/>
                    </a:lnTo>
                    <a:close/>
                  </a:path>
                </a:pathLst>
              </a:custGeom>
              <a:solidFill>
                <a:srgbClr val="A9B7FF"/>
              </a:solidFill>
            </p:spPr>
          </p:sp>
        </p:grpSp>
      </p:grpSp>
      <p:grpSp>
        <p:nvGrpSpPr>
          <p:cNvPr id="38" name="Group 38"/>
          <p:cNvGrpSpPr/>
          <p:nvPr/>
        </p:nvGrpSpPr>
        <p:grpSpPr>
          <a:xfrm rot="-5400000">
            <a:off x="15671871" y="7840781"/>
            <a:ext cx="1781512" cy="1053527"/>
            <a:chOff x="0" y="0"/>
            <a:chExt cx="687222" cy="406400"/>
          </a:xfrm>
        </p:grpSpPr>
        <p:sp>
          <p:nvSpPr>
            <p:cNvPr id="39" name="Freeform 39"/>
            <p:cNvSpPr/>
            <p:nvPr/>
          </p:nvSpPr>
          <p:spPr>
            <a:xfrm>
              <a:off x="203200" y="-326"/>
              <a:ext cx="280822" cy="407051"/>
            </a:xfrm>
            <a:custGeom>
              <a:avLst/>
              <a:gdLst/>
              <a:ahLst/>
              <a:cxnLst/>
              <a:rect l="l" t="t" r="r" b="b"/>
              <a:pathLst>
                <a:path w="280822" h="407051">
                  <a:moveTo>
                    <a:pt x="280822" y="326"/>
                  </a:moveTo>
                  <a:cubicBezTo>
                    <a:pt x="208009" y="0"/>
                    <a:pt x="140587" y="38659"/>
                    <a:pt x="104087" y="101663"/>
                  </a:cubicBezTo>
                  <a:cubicBezTo>
                    <a:pt x="67586" y="164667"/>
                    <a:pt x="67586" y="242385"/>
                    <a:pt x="104087" y="305389"/>
                  </a:cubicBezTo>
                  <a:cubicBezTo>
                    <a:pt x="140587" y="368393"/>
                    <a:pt x="208009" y="407052"/>
                    <a:pt x="280822"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38100">
              <a:solidFill>
                <a:srgbClr val="010B39"/>
              </a:solidFill>
            </a:ln>
          </p:spPr>
        </p:sp>
        <p:sp>
          <p:nvSpPr>
            <p:cNvPr id="40" name="TextBox 40"/>
            <p:cNvSpPr txBox="1"/>
            <p:nvPr/>
          </p:nvSpPr>
          <p:spPr>
            <a:xfrm>
              <a:off x="0" y="-47625"/>
              <a:ext cx="812800" cy="454025"/>
            </a:xfrm>
            <a:prstGeom prst="rect">
              <a:avLst/>
            </a:prstGeom>
          </p:spPr>
          <p:txBody>
            <a:bodyPr lIns="50800" tIns="50800" rIns="50800" bIns="50800" rtlCol="0" anchor="ctr"/>
            <a:lstStyle/>
            <a:p>
              <a:pPr algn="ctr">
                <a:lnSpc>
                  <a:spcPts val="2659"/>
                </a:lnSpc>
                <a:spcBef>
                  <a:spcPct val="0"/>
                </a:spcBef>
              </a:pPr>
              <a:endParaRPr/>
            </a:p>
          </p:txBody>
        </p:sp>
      </p:grpSp>
      <p:sp>
        <p:nvSpPr>
          <p:cNvPr id="41" name="AutoShape 41"/>
          <p:cNvSpPr/>
          <p:nvPr/>
        </p:nvSpPr>
        <p:spPr>
          <a:xfrm>
            <a:off x="16279006" y="8315156"/>
            <a:ext cx="567242" cy="0"/>
          </a:xfrm>
          <a:prstGeom prst="line">
            <a:avLst/>
          </a:prstGeom>
          <a:ln w="104775" cap="rnd">
            <a:solidFill>
              <a:srgbClr val="3D55CD"/>
            </a:solidFill>
            <a:prstDash val="solid"/>
            <a:headEnd type="none" w="sm" len="sm"/>
            <a:tailEnd type="arrow" w="med" len="sm"/>
          </a:ln>
        </p:spPr>
      </p:sp>
      <p:sp>
        <p:nvSpPr>
          <p:cNvPr id="42" name="TextBox 42"/>
          <p:cNvSpPr txBox="1"/>
          <p:nvPr/>
        </p:nvSpPr>
        <p:spPr>
          <a:xfrm>
            <a:off x="1028700" y="7581563"/>
            <a:ext cx="6382752" cy="1677035"/>
          </a:xfrm>
          <a:prstGeom prst="rect">
            <a:avLst/>
          </a:prstGeom>
        </p:spPr>
        <p:txBody>
          <a:bodyPr lIns="0" tIns="0" rIns="0" bIns="0" rtlCol="0" anchor="t">
            <a:spAutoFit/>
          </a:bodyPr>
          <a:lstStyle/>
          <a:p>
            <a:pPr>
              <a:lnSpc>
                <a:spcPts val="6399"/>
              </a:lnSpc>
            </a:pPr>
            <a:r>
              <a:rPr lang="en-US" sz="6399">
                <a:solidFill>
                  <a:srgbClr val="3D55CD"/>
                </a:solidFill>
                <a:latin typeface="Rubik Medium Bold"/>
              </a:rPr>
              <a:t>Audience Demographics</a:t>
            </a:r>
          </a:p>
        </p:txBody>
      </p:sp>
      <p:sp>
        <p:nvSpPr>
          <p:cNvPr id="43" name="TextBox 43"/>
          <p:cNvSpPr txBox="1"/>
          <p:nvPr/>
        </p:nvSpPr>
        <p:spPr>
          <a:xfrm>
            <a:off x="7925047" y="7615069"/>
            <a:ext cx="7649883" cy="1933575"/>
          </a:xfrm>
          <a:prstGeom prst="rect">
            <a:avLst/>
          </a:prstGeom>
        </p:spPr>
        <p:txBody>
          <a:bodyPr lIns="0" tIns="0" rIns="0" bIns="0" rtlCol="0" anchor="t">
            <a:spAutoFit/>
          </a:bodyPr>
          <a:lstStyle/>
          <a:p>
            <a:pPr>
              <a:lnSpc>
                <a:spcPts val="3000"/>
              </a:lnSpc>
            </a:pPr>
            <a:r>
              <a:rPr lang="en-US" sz="3000">
                <a:solidFill>
                  <a:srgbClr val="010B39"/>
                </a:solidFill>
                <a:latin typeface="Rubik"/>
              </a:rPr>
              <a:t>The number of social media users has shown consistent growth over the years. Platforms like Facebook, Instagram, Twitter, LinkedIn, and TikTok boast billions of active users collectively.</a:t>
            </a:r>
          </a:p>
        </p:txBody>
      </p:sp>
      <p:sp>
        <p:nvSpPr>
          <p:cNvPr id="44" name="TextBox 44"/>
          <p:cNvSpPr txBox="1"/>
          <p:nvPr/>
        </p:nvSpPr>
        <p:spPr>
          <a:xfrm>
            <a:off x="5301849" y="6461841"/>
            <a:ext cx="7684303" cy="350046"/>
          </a:xfrm>
          <a:prstGeom prst="rect">
            <a:avLst/>
          </a:prstGeom>
        </p:spPr>
        <p:txBody>
          <a:bodyPr lIns="0" tIns="0" rIns="0" bIns="0" rtlCol="0" anchor="t">
            <a:spAutoFit/>
          </a:bodyPr>
          <a:lstStyle/>
          <a:p>
            <a:pPr algn="ctr">
              <a:lnSpc>
                <a:spcPts val="2546"/>
              </a:lnSpc>
            </a:pPr>
            <a:r>
              <a:rPr lang="en-US" sz="2546">
                <a:solidFill>
                  <a:srgbClr val="737373"/>
                </a:solidFill>
                <a:latin typeface="Rubik"/>
              </a:rPr>
              <a:t>Number of Social Media Users (in Billion)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AutoShape 3"/>
          <p:cNvSpPr/>
          <p:nvPr/>
        </p:nvSpPr>
        <p:spPr>
          <a:xfrm>
            <a:off x="8381893" y="5005998"/>
            <a:ext cx="0" cy="4368504"/>
          </a:xfrm>
          <a:prstGeom prst="line">
            <a:avLst/>
          </a:prstGeom>
          <a:ln w="38100" cap="flat">
            <a:solidFill>
              <a:srgbClr val="010B39"/>
            </a:solidFill>
            <a:prstDash val="solid"/>
            <a:headEnd type="none" w="sm" len="sm"/>
            <a:tailEnd type="none" w="sm" len="sm"/>
          </a:ln>
        </p:spPr>
      </p:sp>
      <p:sp>
        <p:nvSpPr>
          <p:cNvPr id="4" name="AutoShape 4"/>
          <p:cNvSpPr/>
          <p:nvPr/>
        </p:nvSpPr>
        <p:spPr>
          <a:xfrm>
            <a:off x="3464881" y="7206286"/>
            <a:ext cx="9689644" cy="0"/>
          </a:xfrm>
          <a:prstGeom prst="line">
            <a:avLst/>
          </a:prstGeom>
          <a:ln w="38100" cap="flat">
            <a:solidFill>
              <a:srgbClr val="010B39"/>
            </a:solidFill>
            <a:prstDash val="solid"/>
            <a:headEnd type="none" w="sm" len="sm"/>
            <a:tailEnd type="none" w="sm" len="sm"/>
          </a:ln>
        </p:spPr>
      </p:sp>
      <p:grpSp>
        <p:nvGrpSpPr>
          <p:cNvPr id="5" name="Group 5"/>
          <p:cNvGrpSpPr/>
          <p:nvPr/>
        </p:nvGrpSpPr>
        <p:grpSpPr>
          <a:xfrm>
            <a:off x="5838677" y="4874536"/>
            <a:ext cx="1761185" cy="1761185"/>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D55CD"/>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16279006" y="6443319"/>
            <a:ext cx="567242" cy="0"/>
          </a:xfrm>
          <a:prstGeom prst="line">
            <a:avLst/>
          </a:prstGeom>
          <a:ln w="104775" cap="rnd">
            <a:solidFill>
              <a:srgbClr val="3D55CD"/>
            </a:solidFill>
            <a:prstDash val="solid"/>
            <a:headEnd type="none" w="sm" len="sm"/>
            <a:tailEnd type="arrow" w="med" len="sm"/>
          </a:ln>
        </p:spPr>
      </p:sp>
      <p:grpSp>
        <p:nvGrpSpPr>
          <p:cNvPr id="12" name="Group 12"/>
          <p:cNvGrpSpPr/>
          <p:nvPr/>
        </p:nvGrpSpPr>
        <p:grpSpPr>
          <a:xfrm>
            <a:off x="9444694" y="4874536"/>
            <a:ext cx="1761185" cy="1761185"/>
            <a:chOff x="0" y="0"/>
            <a:chExt cx="812800" cy="812800"/>
          </a:xfrm>
        </p:grpSpPr>
        <p:sp>
          <p:nvSpPr>
            <p:cNvPr id="13" name="Freeform 13"/>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D55CD"/>
            </a:solidFill>
          </p:spPr>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5838677" y="7777786"/>
            <a:ext cx="1761185" cy="1761185"/>
            <a:chOff x="0" y="0"/>
            <a:chExt cx="812800" cy="812800"/>
          </a:xfrm>
        </p:grpSpPr>
        <p:sp>
          <p:nvSpPr>
            <p:cNvPr id="16" name="Freeform 1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D55CD"/>
            </a:solidFill>
          </p:spPr>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9444694" y="7777786"/>
            <a:ext cx="1761185" cy="1761185"/>
            <a:chOff x="0" y="0"/>
            <a:chExt cx="812800" cy="812800"/>
          </a:xfrm>
        </p:grpSpPr>
        <p:sp>
          <p:nvSpPr>
            <p:cNvPr id="19" name="Freeform 1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D55CD"/>
            </a:solidFill>
          </p:spPr>
        </p:sp>
        <p:sp>
          <p:nvSpPr>
            <p:cNvPr id="20" name="TextBox 2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1" name="Freeform 21"/>
          <p:cNvSpPr/>
          <p:nvPr/>
        </p:nvSpPr>
        <p:spPr>
          <a:xfrm>
            <a:off x="1574826" y="2147273"/>
            <a:ext cx="6025036" cy="2174813"/>
          </a:xfrm>
          <a:custGeom>
            <a:avLst/>
            <a:gdLst/>
            <a:ahLst/>
            <a:cxnLst/>
            <a:rect l="l" t="t" r="r" b="b"/>
            <a:pathLst>
              <a:path w="6025036" h="2174813">
                <a:moveTo>
                  <a:pt x="0" y="0"/>
                </a:moveTo>
                <a:lnTo>
                  <a:pt x="6025036" y="0"/>
                </a:lnTo>
                <a:lnTo>
                  <a:pt x="6025036" y="2174813"/>
                </a:lnTo>
                <a:lnTo>
                  <a:pt x="0" y="2174813"/>
                </a:lnTo>
                <a:lnTo>
                  <a:pt x="0" y="0"/>
                </a:lnTo>
                <a:close/>
              </a:path>
            </a:pathLst>
          </a:custGeom>
          <a:blipFill>
            <a:blip r:embed="rId3"/>
            <a:stretch>
              <a:fillRect/>
            </a:stretch>
          </a:blipFill>
        </p:spPr>
      </p:sp>
      <p:sp>
        <p:nvSpPr>
          <p:cNvPr id="22" name="TextBox 22"/>
          <p:cNvSpPr txBox="1"/>
          <p:nvPr/>
        </p:nvSpPr>
        <p:spPr>
          <a:xfrm>
            <a:off x="1028700" y="1133475"/>
            <a:ext cx="10061038" cy="867410"/>
          </a:xfrm>
          <a:prstGeom prst="rect">
            <a:avLst/>
          </a:prstGeom>
        </p:spPr>
        <p:txBody>
          <a:bodyPr lIns="0" tIns="0" rIns="0" bIns="0" rtlCol="0" anchor="t">
            <a:spAutoFit/>
          </a:bodyPr>
          <a:lstStyle/>
          <a:p>
            <a:pPr>
              <a:lnSpc>
                <a:spcPts val="6399"/>
              </a:lnSpc>
            </a:pPr>
            <a:r>
              <a:rPr lang="en-US" sz="6399">
                <a:solidFill>
                  <a:srgbClr val="3D55CD"/>
                </a:solidFill>
                <a:latin typeface="Rubik Medium Bold"/>
              </a:rPr>
              <a:t>Technology Used</a:t>
            </a:r>
          </a:p>
        </p:txBody>
      </p:sp>
      <p:sp>
        <p:nvSpPr>
          <p:cNvPr id="23" name="TextBox 23"/>
          <p:cNvSpPr txBox="1"/>
          <p:nvPr/>
        </p:nvSpPr>
        <p:spPr>
          <a:xfrm>
            <a:off x="6025806" y="5474492"/>
            <a:ext cx="1386928" cy="599374"/>
          </a:xfrm>
          <a:prstGeom prst="rect">
            <a:avLst/>
          </a:prstGeom>
        </p:spPr>
        <p:txBody>
          <a:bodyPr lIns="0" tIns="0" rIns="0" bIns="0" rtlCol="0" anchor="t">
            <a:spAutoFit/>
          </a:bodyPr>
          <a:lstStyle/>
          <a:p>
            <a:pPr algn="ctr">
              <a:lnSpc>
                <a:spcPts val="2281"/>
              </a:lnSpc>
            </a:pPr>
            <a:r>
              <a:rPr lang="en-US" sz="2281">
                <a:solidFill>
                  <a:srgbClr val="FFFFFF"/>
                </a:solidFill>
                <a:latin typeface="Rubik Bold"/>
              </a:rPr>
              <a:t>Data Storage</a:t>
            </a:r>
          </a:p>
        </p:txBody>
      </p:sp>
      <p:sp>
        <p:nvSpPr>
          <p:cNvPr id="24" name="TextBox 24"/>
          <p:cNvSpPr txBox="1"/>
          <p:nvPr/>
        </p:nvSpPr>
        <p:spPr>
          <a:xfrm>
            <a:off x="3254884" y="5770449"/>
            <a:ext cx="1968039" cy="374590"/>
          </a:xfrm>
          <a:prstGeom prst="rect">
            <a:avLst/>
          </a:prstGeom>
        </p:spPr>
        <p:txBody>
          <a:bodyPr lIns="0" tIns="0" rIns="0" bIns="0" rtlCol="0" anchor="t">
            <a:spAutoFit/>
          </a:bodyPr>
          <a:lstStyle/>
          <a:p>
            <a:pPr algn="ctr">
              <a:lnSpc>
                <a:spcPts val="2946"/>
              </a:lnSpc>
            </a:pPr>
            <a:r>
              <a:rPr lang="en-US" sz="2946" dirty="0">
                <a:solidFill>
                  <a:schemeClr val="accent1">
                    <a:lumMod val="60000"/>
                    <a:lumOff val="40000"/>
                  </a:schemeClr>
                </a:solidFill>
                <a:latin typeface="Rubik Bold"/>
              </a:rPr>
              <a:t>MongoDB</a:t>
            </a:r>
          </a:p>
        </p:txBody>
      </p:sp>
      <p:sp>
        <p:nvSpPr>
          <p:cNvPr id="25" name="TextBox 25"/>
          <p:cNvSpPr txBox="1"/>
          <p:nvPr/>
        </p:nvSpPr>
        <p:spPr>
          <a:xfrm>
            <a:off x="3475111" y="8318382"/>
            <a:ext cx="1527585" cy="374590"/>
          </a:xfrm>
          <a:prstGeom prst="rect">
            <a:avLst/>
          </a:prstGeom>
        </p:spPr>
        <p:txBody>
          <a:bodyPr lIns="0" tIns="0" rIns="0" bIns="0" rtlCol="0" anchor="t">
            <a:spAutoFit/>
          </a:bodyPr>
          <a:lstStyle/>
          <a:p>
            <a:pPr algn="ctr">
              <a:lnSpc>
                <a:spcPts val="2946"/>
              </a:lnSpc>
            </a:pPr>
            <a:r>
              <a:rPr lang="en-US" sz="2946" dirty="0">
                <a:solidFill>
                  <a:schemeClr val="accent1">
                    <a:lumMod val="60000"/>
                    <a:lumOff val="40000"/>
                  </a:schemeClr>
                </a:solidFill>
                <a:latin typeface="Rubik Bold"/>
              </a:rPr>
              <a:t>React.js</a:t>
            </a:r>
          </a:p>
        </p:txBody>
      </p:sp>
      <p:sp>
        <p:nvSpPr>
          <p:cNvPr id="26" name="TextBox 26"/>
          <p:cNvSpPr txBox="1"/>
          <p:nvPr/>
        </p:nvSpPr>
        <p:spPr>
          <a:xfrm>
            <a:off x="9847458" y="859472"/>
            <a:ext cx="7411842" cy="2295525"/>
          </a:xfrm>
          <a:prstGeom prst="rect">
            <a:avLst/>
          </a:prstGeom>
        </p:spPr>
        <p:txBody>
          <a:bodyPr lIns="0" tIns="0" rIns="0" bIns="0" rtlCol="0" anchor="t">
            <a:spAutoFit/>
          </a:bodyPr>
          <a:lstStyle/>
          <a:p>
            <a:pPr algn="just">
              <a:lnSpc>
                <a:spcPts val="3000"/>
              </a:lnSpc>
            </a:pPr>
            <a:r>
              <a:rPr lang="en-US" sz="2500">
                <a:solidFill>
                  <a:srgbClr val="010B39"/>
                </a:solidFill>
                <a:latin typeface="Rubik"/>
              </a:rPr>
              <a:t>By combining MongoDB for data storage, Express.js for server-side development, React.js for dynamic front-end interfaces, and Node.js for server-side execution, the MERN stack provides a robust and efficient foundation for developing social media websites and other web applications.</a:t>
            </a:r>
          </a:p>
        </p:txBody>
      </p:sp>
      <p:sp>
        <p:nvSpPr>
          <p:cNvPr id="27" name="TextBox 27"/>
          <p:cNvSpPr txBox="1"/>
          <p:nvPr/>
        </p:nvSpPr>
        <p:spPr>
          <a:xfrm>
            <a:off x="9164682" y="6755033"/>
            <a:ext cx="560024" cy="187960"/>
          </a:xfrm>
          <a:prstGeom prst="rect">
            <a:avLst/>
          </a:prstGeom>
        </p:spPr>
        <p:txBody>
          <a:bodyPr lIns="0" tIns="0" rIns="0" bIns="0" rtlCol="0" anchor="t">
            <a:spAutoFit/>
          </a:bodyPr>
          <a:lstStyle/>
          <a:p>
            <a:pPr algn="ctr">
              <a:lnSpc>
                <a:spcPts val="1400"/>
              </a:lnSpc>
            </a:pPr>
            <a:r>
              <a:rPr lang="en-US" sz="1400">
                <a:solidFill>
                  <a:srgbClr val="FFFFFF"/>
                </a:solidFill>
                <a:latin typeface="Rubik Bold"/>
              </a:rPr>
              <a:t>Other</a:t>
            </a:r>
          </a:p>
        </p:txBody>
      </p:sp>
      <p:sp>
        <p:nvSpPr>
          <p:cNvPr id="28" name="TextBox 28"/>
          <p:cNvSpPr txBox="1"/>
          <p:nvPr/>
        </p:nvSpPr>
        <p:spPr>
          <a:xfrm>
            <a:off x="11967879" y="8164113"/>
            <a:ext cx="1779072" cy="374590"/>
          </a:xfrm>
          <a:prstGeom prst="rect">
            <a:avLst/>
          </a:prstGeom>
        </p:spPr>
        <p:txBody>
          <a:bodyPr lIns="0" tIns="0" rIns="0" bIns="0" rtlCol="0" anchor="t">
            <a:spAutoFit/>
          </a:bodyPr>
          <a:lstStyle/>
          <a:p>
            <a:pPr algn="ctr">
              <a:lnSpc>
                <a:spcPts val="2946"/>
              </a:lnSpc>
            </a:pPr>
            <a:r>
              <a:rPr lang="en-US" sz="2946" dirty="0">
                <a:solidFill>
                  <a:schemeClr val="accent1">
                    <a:lumMod val="60000"/>
                    <a:lumOff val="40000"/>
                  </a:schemeClr>
                </a:solidFill>
                <a:latin typeface="Rubik Bold"/>
              </a:rPr>
              <a:t>Node.js</a:t>
            </a:r>
          </a:p>
        </p:txBody>
      </p:sp>
      <p:sp>
        <p:nvSpPr>
          <p:cNvPr id="29" name="TextBox 29"/>
          <p:cNvSpPr txBox="1"/>
          <p:nvPr/>
        </p:nvSpPr>
        <p:spPr>
          <a:xfrm>
            <a:off x="11922357" y="5699249"/>
            <a:ext cx="2121704" cy="374590"/>
          </a:xfrm>
          <a:prstGeom prst="rect">
            <a:avLst/>
          </a:prstGeom>
        </p:spPr>
        <p:txBody>
          <a:bodyPr lIns="0" tIns="0" rIns="0" bIns="0" rtlCol="0" anchor="t">
            <a:spAutoFit/>
          </a:bodyPr>
          <a:lstStyle/>
          <a:p>
            <a:pPr algn="ctr">
              <a:lnSpc>
                <a:spcPts val="2946"/>
              </a:lnSpc>
            </a:pPr>
            <a:r>
              <a:rPr lang="en-US" sz="2946" dirty="0">
                <a:solidFill>
                  <a:schemeClr val="accent1">
                    <a:lumMod val="60000"/>
                    <a:lumOff val="40000"/>
                  </a:schemeClr>
                </a:solidFill>
                <a:latin typeface="Rubik Bold"/>
              </a:rPr>
              <a:t>Express.js</a:t>
            </a:r>
          </a:p>
        </p:txBody>
      </p:sp>
      <p:sp>
        <p:nvSpPr>
          <p:cNvPr id="30" name="TextBox 30"/>
          <p:cNvSpPr txBox="1"/>
          <p:nvPr/>
        </p:nvSpPr>
        <p:spPr>
          <a:xfrm>
            <a:off x="9631822" y="5275403"/>
            <a:ext cx="1386928" cy="1178896"/>
          </a:xfrm>
          <a:prstGeom prst="rect">
            <a:avLst/>
          </a:prstGeom>
        </p:spPr>
        <p:txBody>
          <a:bodyPr lIns="0" tIns="0" rIns="0" bIns="0" rtlCol="0" anchor="t">
            <a:spAutoFit/>
          </a:bodyPr>
          <a:lstStyle/>
          <a:p>
            <a:pPr algn="ctr">
              <a:lnSpc>
                <a:spcPts val="2281"/>
              </a:lnSpc>
            </a:pPr>
            <a:r>
              <a:rPr lang="en-US" sz="2281">
                <a:solidFill>
                  <a:srgbClr val="FFFFFF"/>
                </a:solidFill>
                <a:latin typeface="Rubik Bold"/>
              </a:rPr>
              <a:t>Server Side</a:t>
            </a:r>
          </a:p>
          <a:p>
            <a:pPr algn="ctr">
              <a:lnSpc>
                <a:spcPts val="2281"/>
              </a:lnSpc>
            </a:pPr>
            <a:r>
              <a:rPr lang="en-US" sz="2281">
                <a:solidFill>
                  <a:srgbClr val="FFFFFF"/>
                </a:solidFill>
                <a:latin typeface="Rubik Bold"/>
              </a:rPr>
              <a:t>Develop-ment</a:t>
            </a:r>
          </a:p>
        </p:txBody>
      </p:sp>
      <p:sp>
        <p:nvSpPr>
          <p:cNvPr id="31" name="TextBox 31"/>
          <p:cNvSpPr txBox="1"/>
          <p:nvPr/>
        </p:nvSpPr>
        <p:spPr>
          <a:xfrm>
            <a:off x="6025806" y="8377742"/>
            <a:ext cx="1386928" cy="599374"/>
          </a:xfrm>
          <a:prstGeom prst="rect">
            <a:avLst/>
          </a:prstGeom>
        </p:spPr>
        <p:txBody>
          <a:bodyPr lIns="0" tIns="0" rIns="0" bIns="0" rtlCol="0" anchor="t">
            <a:spAutoFit/>
          </a:bodyPr>
          <a:lstStyle/>
          <a:p>
            <a:pPr algn="ctr">
              <a:lnSpc>
                <a:spcPts val="2281"/>
              </a:lnSpc>
            </a:pPr>
            <a:r>
              <a:rPr lang="en-US" sz="2281">
                <a:solidFill>
                  <a:srgbClr val="FFFFFF"/>
                </a:solidFill>
                <a:latin typeface="Rubik Bold"/>
              </a:rPr>
              <a:t>Front End</a:t>
            </a:r>
          </a:p>
        </p:txBody>
      </p:sp>
      <p:sp>
        <p:nvSpPr>
          <p:cNvPr id="32" name="TextBox 32"/>
          <p:cNvSpPr txBox="1"/>
          <p:nvPr/>
        </p:nvSpPr>
        <p:spPr>
          <a:xfrm>
            <a:off x="9596329" y="8232861"/>
            <a:ext cx="1457915" cy="889135"/>
          </a:xfrm>
          <a:prstGeom prst="rect">
            <a:avLst/>
          </a:prstGeom>
        </p:spPr>
        <p:txBody>
          <a:bodyPr lIns="0" tIns="0" rIns="0" bIns="0" rtlCol="0" anchor="t">
            <a:spAutoFit/>
          </a:bodyPr>
          <a:lstStyle/>
          <a:p>
            <a:pPr algn="ctr">
              <a:lnSpc>
                <a:spcPts val="2281"/>
              </a:lnSpc>
            </a:pPr>
            <a:r>
              <a:rPr lang="en-US" sz="2281">
                <a:solidFill>
                  <a:srgbClr val="FFFFFF"/>
                </a:solidFill>
                <a:latin typeface="Rubik Bold"/>
              </a:rPr>
              <a:t>Server Side Execution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8" name="AutoShape 8"/>
          <p:cNvSpPr/>
          <p:nvPr/>
        </p:nvSpPr>
        <p:spPr>
          <a:xfrm>
            <a:off x="16279006" y="7886700"/>
            <a:ext cx="567242" cy="0"/>
          </a:xfrm>
          <a:prstGeom prst="line">
            <a:avLst/>
          </a:prstGeom>
          <a:ln w="104775" cap="rnd">
            <a:solidFill>
              <a:srgbClr val="3D55CD"/>
            </a:solidFill>
            <a:prstDash val="solid"/>
            <a:headEnd type="none" w="sm" len="sm"/>
            <a:tailEnd type="arrow" w="med" len="sm"/>
          </a:ln>
        </p:spPr>
      </p:sp>
      <p:sp>
        <p:nvSpPr>
          <p:cNvPr id="9" name="Freeform 9"/>
          <p:cNvSpPr/>
          <p:nvPr/>
        </p:nvSpPr>
        <p:spPr>
          <a:xfrm>
            <a:off x="886241" y="547506"/>
            <a:ext cx="5418342" cy="1462904"/>
          </a:xfrm>
          <a:custGeom>
            <a:avLst/>
            <a:gdLst/>
            <a:ahLst/>
            <a:cxnLst/>
            <a:rect l="l" t="t" r="r" b="b"/>
            <a:pathLst>
              <a:path w="5418342" h="1462904">
                <a:moveTo>
                  <a:pt x="0" y="0"/>
                </a:moveTo>
                <a:lnTo>
                  <a:pt x="5418343" y="0"/>
                </a:lnTo>
                <a:lnTo>
                  <a:pt x="5418343" y="1462904"/>
                </a:lnTo>
                <a:lnTo>
                  <a:pt x="0" y="1462904"/>
                </a:lnTo>
                <a:lnTo>
                  <a:pt x="0" y="0"/>
                </a:lnTo>
                <a:close/>
              </a:path>
            </a:pathLst>
          </a:custGeom>
          <a:blipFill>
            <a:blip r:embed="rId3"/>
            <a:stretch>
              <a:fillRect/>
            </a:stretch>
          </a:blipFill>
        </p:spPr>
      </p:sp>
      <p:sp>
        <p:nvSpPr>
          <p:cNvPr id="10" name="TextBox 10"/>
          <p:cNvSpPr txBox="1"/>
          <p:nvPr/>
        </p:nvSpPr>
        <p:spPr>
          <a:xfrm>
            <a:off x="7333085" y="4589145"/>
            <a:ext cx="3621830"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Data Storage</a:t>
            </a:r>
          </a:p>
        </p:txBody>
      </p:sp>
      <p:sp>
        <p:nvSpPr>
          <p:cNvPr id="11" name="TextBox 11"/>
          <p:cNvSpPr txBox="1"/>
          <p:nvPr/>
        </p:nvSpPr>
        <p:spPr>
          <a:xfrm>
            <a:off x="7333085" y="5461909"/>
            <a:ext cx="3421349"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Scalability</a:t>
            </a:r>
          </a:p>
        </p:txBody>
      </p:sp>
      <p:sp>
        <p:nvSpPr>
          <p:cNvPr id="12" name="TextBox 12"/>
          <p:cNvSpPr txBox="1"/>
          <p:nvPr/>
        </p:nvSpPr>
        <p:spPr>
          <a:xfrm>
            <a:off x="6809133" y="1009650"/>
            <a:ext cx="7075935" cy="2815198"/>
          </a:xfrm>
          <a:prstGeom prst="rect">
            <a:avLst/>
          </a:prstGeom>
        </p:spPr>
        <p:txBody>
          <a:bodyPr lIns="0" tIns="0" rIns="0" bIns="0" rtlCol="0" anchor="t">
            <a:spAutoFit/>
          </a:bodyPr>
          <a:lstStyle/>
          <a:p>
            <a:pPr>
              <a:lnSpc>
                <a:spcPts val="4431"/>
              </a:lnSpc>
            </a:pPr>
            <a:r>
              <a:rPr lang="en-US" sz="3602">
                <a:solidFill>
                  <a:srgbClr val="010B39"/>
                </a:solidFill>
                <a:latin typeface="Rubik"/>
              </a:rPr>
              <a:t>MongoDB, a popular NoSQL database, is widely used in social media websites for its flexibility, scalability, and ability to handle large volumes of data.</a:t>
            </a:r>
          </a:p>
        </p:txBody>
      </p:sp>
      <p:sp>
        <p:nvSpPr>
          <p:cNvPr id="13" name="TextBox 13"/>
          <p:cNvSpPr txBox="1"/>
          <p:nvPr/>
        </p:nvSpPr>
        <p:spPr>
          <a:xfrm>
            <a:off x="7333085" y="6334673"/>
            <a:ext cx="7157510"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Fast and Efficient Queries</a:t>
            </a:r>
          </a:p>
        </p:txBody>
      </p:sp>
      <p:sp>
        <p:nvSpPr>
          <p:cNvPr id="14" name="TextBox 14"/>
          <p:cNvSpPr txBox="1"/>
          <p:nvPr/>
        </p:nvSpPr>
        <p:spPr>
          <a:xfrm>
            <a:off x="7333085" y="7203353"/>
            <a:ext cx="5023910"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Real-time Updates</a:t>
            </a:r>
          </a:p>
        </p:txBody>
      </p:sp>
      <p:sp>
        <p:nvSpPr>
          <p:cNvPr id="15" name="TextBox 15"/>
          <p:cNvSpPr txBox="1"/>
          <p:nvPr/>
        </p:nvSpPr>
        <p:spPr>
          <a:xfrm>
            <a:off x="7333085" y="8072032"/>
            <a:ext cx="7857942" cy="554355"/>
          </a:xfrm>
          <a:prstGeom prst="rect">
            <a:avLst/>
          </a:prstGeom>
        </p:spPr>
        <p:txBody>
          <a:bodyPr lIns="0" tIns="0" rIns="0" bIns="0" rtlCol="0" anchor="t">
            <a:spAutoFit/>
          </a:bodyPr>
          <a:lstStyle/>
          <a:p>
            <a:pPr>
              <a:lnSpc>
                <a:spcPts val="4199"/>
              </a:lnSpc>
            </a:pPr>
            <a:r>
              <a:rPr lang="en-US" sz="4199" dirty="0" err="1">
                <a:solidFill>
                  <a:schemeClr val="accent1">
                    <a:lumMod val="60000"/>
                    <a:lumOff val="40000"/>
                  </a:schemeClr>
                </a:solidFill>
                <a:latin typeface="Rubik Medium Bold"/>
              </a:rPr>
              <a:t>Flexibile</a:t>
            </a:r>
            <a:r>
              <a:rPr lang="en-US" sz="4199" dirty="0">
                <a:solidFill>
                  <a:schemeClr val="accent1">
                    <a:lumMod val="60000"/>
                    <a:lumOff val="40000"/>
                  </a:schemeClr>
                </a:solidFill>
                <a:latin typeface="Rubik Medium Bold"/>
              </a:rPr>
              <a:t> Agile Development</a:t>
            </a:r>
          </a:p>
        </p:txBody>
      </p:sp>
      <p:sp>
        <p:nvSpPr>
          <p:cNvPr id="16" name="TextBox 16"/>
          <p:cNvSpPr txBox="1"/>
          <p:nvPr/>
        </p:nvSpPr>
        <p:spPr>
          <a:xfrm>
            <a:off x="7333085" y="8940712"/>
            <a:ext cx="6456470"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Analytics and Insights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Freeform 3"/>
          <p:cNvSpPr/>
          <p:nvPr/>
        </p:nvSpPr>
        <p:spPr>
          <a:xfrm>
            <a:off x="1028700" y="3927127"/>
            <a:ext cx="4658704" cy="5407984"/>
          </a:xfrm>
          <a:custGeom>
            <a:avLst/>
            <a:gdLst/>
            <a:ahLst/>
            <a:cxnLst/>
            <a:rect l="l" t="t" r="r" b="b"/>
            <a:pathLst>
              <a:path w="4658704" h="5407984">
                <a:moveTo>
                  <a:pt x="0" y="0"/>
                </a:moveTo>
                <a:lnTo>
                  <a:pt x="4658704" y="0"/>
                </a:lnTo>
                <a:lnTo>
                  <a:pt x="4658704" y="5407983"/>
                </a:lnTo>
                <a:lnTo>
                  <a:pt x="0" y="5407983"/>
                </a:lnTo>
                <a:lnTo>
                  <a:pt x="0" y="0"/>
                </a:lnTo>
                <a:close/>
              </a:path>
            </a:pathLst>
          </a:custGeom>
          <a:blipFill>
            <a:blip r:embed="rId3"/>
            <a:stretch>
              <a:fillRect/>
            </a:stretch>
          </a:blipFill>
        </p:spPr>
      </p:sp>
      <p:sp>
        <p:nvSpPr>
          <p:cNvPr id="7" name="AutoShape 7"/>
          <p:cNvSpPr/>
          <p:nvPr/>
        </p:nvSpPr>
        <p:spPr>
          <a:xfrm>
            <a:off x="12452373" y="1814809"/>
            <a:ext cx="4137277" cy="0"/>
          </a:xfrm>
          <a:prstGeom prst="line">
            <a:avLst/>
          </a:prstGeom>
          <a:ln w="104775" cap="rnd">
            <a:solidFill>
              <a:srgbClr val="3D55CD"/>
            </a:solidFill>
            <a:prstDash val="solid"/>
            <a:headEnd type="none" w="sm" len="sm"/>
            <a:tailEnd type="arrow" w="med" len="sm"/>
          </a:ln>
        </p:spPr>
      </p:sp>
      <p:sp>
        <p:nvSpPr>
          <p:cNvPr id="8" name="Freeform 8"/>
          <p:cNvSpPr/>
          <p:nvPr/>
        </p:nvSpPr>
        <p:spPr>
          <a:xfrm>
            <a:off x="799192" y="126616"/>
            <a:ext cx="9473900" cy="3189167"/>
          </a:xfrm>
          <a:custGeom>
            <a:avLst/>
            <a:gdLst/>
            <a:ahLst/>
            <a:cxnLst/>
            <a:rect l="l" t="t" r="r" b="b"/>
            <a:pathLst>
              <a:path w="9473900" h="3189167">
                <a:moveTo>
                  <a:pt x="0" y="0"/>
                </a:moveTo>
                <a:lnTo>
                  <a:pt x="9473901" y="0"/>
                </a:lnTo>
                <a:lnTo>
                  <a:pt x="9473901" y="3189167"/>
                </a:lnTo>
                <a:lnTo>
                  <a:pt x="0" y="3189167"/>
                </a:lnTo>
                <a:lnTo>
                  <a:pt x="0" y="0"/>
                </a:lnTo>
                <a:close/>
              </a:path>
            </a:pathLst>
          </a:custGeom>
          <a:blipFill>
            <a:blip r:embed="rId4"/>
            <a:stretch>
              <a:fillRect t="-29134" r="-30476" b="-46727"/>
            </a:stretch>
          </a:blipFill>
        </p:spPr>
      </p:sp>
      <p:sp>
        <p:nvSpPr>
          <p:cNvPr id="9" name="TextBox 9"/>
          <p:cNvSpPr txBox="1"/>
          <p:nvPr/>
        </p:nvSpPr>
        <p:spPr>
          <a:xfrm>
            <a:off x="6232715" y="5219700"/>
            <a:ext cx="664637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Routing and Middleware</a:t>
            </a:r>
          </a:p>
        </p:txBody>
      </p:sp>
      <p:sp>
        <p:nvSpPr>
          <p:cNvPr id="10" name="TextBox 10"/>
          <p:cNvSpPr txBox="1"/>
          <p:nvPr/>
        </p:nvSpPr>
        <p:spPr>
          <a:xfrm>
            <a:off x="6232715" y="3213643"/>
            <a:ext cx="9481016" cy="1436493"/>
          </a:xfrm>
          <a:prstGeom prst="rect">
            <a:avLst/>
          </a:prstGeom>
        </p:spPr>
        <p:txBody>
          <a:bodyPr lIns="0" tIns="0" rIns="0" bIns="0" rtlCol="0" anchor="t">
            <a:spAutoFit/>
          </a:bodyPr>
          <a:lstStyle/>
          <a:p>
            <a:pPr>
              <a:lnSpc>
                <a:spcPts val="3784"/>
              </a:lnSpc>
            </a:pPr>
            <a:r>
              <a:rPr lang="en-US" sz="3262">
                <a:solidFill>
                  <a:srgbClr val="010B39"/>
                </a:solidFill>
                <a:latin typeface="Rubik"/>
              </a:rPr>
              <a:t>Express.js, a fast and minimalist web application framework for Node.js, plays a crucial role in the development of social media websites.</a:t>
            </a:r>
          </a:p>
        </p:txBody>
      </p:sp>
      <p:sp>
        <p:nvSpPr>
          <p:cNvPr id="11" name="TextBox 11"/>
          <p:cNvSpPr txBox="1"/>
          <p:nvPr/>
        </p:nvSpPr>
        <p:spPr>
          <a:xfrm>
            <a:off x="6232715" y="6073140"/>
            <a:ext cx="664637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API Development</a:t>
            </a:r>
          </a:p>
        </p:txBody>
      </p:sp>
      <p:sp>
        <p:nvSpPr>
          <p:cNvPr id="12" name="TextBox 12"/>
          <p:cNvSpPr txBox="1"/>
          <p:nvPr/>
        </p:nvSpPr>
        <p:spPr>
          <a:xfrm>
            <a:off x="6232715" y="6922770"/>
            <a:ext cx="948101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Authentication and Authorization</a:t>
            </a:r>
          </a:p>
        </p:txBody>
      </p:sp>
      <p:sp>
        <p:nvSpPr>
          <p:cNvPr id="13" name="TextBox 13"/>
          <p:cNvSpPr txBox="1"/>
          <p:nvPr/>
        </p:nvSpPr>
        <p:spPr>
          <a:xfrm>
            <a:off x="6232715" y="7772400"/>
            <a:ext cx="664637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File Uploads and Storage</a:t>
            </a:r>
          </a:p>
        </p:txBody>
      </p:sp>
      <p:sp>
        <p:nvSpPr>
          <p:cNvPr id="14" name="TextBox 14"/>
          <p:cNvSpPr txBox="1"/>
          <p:nvPr/>
        </p:nvSpPr>
        <p:spPr>
          <a:xfrm>
            <a:off x="6232715" y="8622029"/>
            <a:ext cx="664637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Real-time Interactions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6" name="AutoShape 6"/>
          <p:cNvSpPr/>
          <p:nvPr/>
        </p:nvSpPr>
        <p:spPr>
          <a:xfrm>
            <a:off x="12452373" y="1814809"/>
            <a:ext cx="4137277" cy="0"/>
          </a:xfrm>
          <a:prstGeom prst="line">
            <a:avLst/>
          </a:prstGeom>
          <a:ln w="104775" cap="rnd">
            <a:solidFill>
              <a:srgbClr val="3D55CD"/>
            </a:solidFill>
            <a:prstDash val="solid"/>
            <a:headEnd type="none" w="sm" len="sm"/>
            <a:tailEnd type="arrow" w="med" len="sm"/>
          </a:ln>
        </p:spPr>
      </p:sp>
      <p:sp>
        <p:nvSpPr>
          <p:cNvPr id="7" name="Freeform 7"/>
          <p:cNvSpPr/>
          <p:nvPr/>
        </p:nvSpPr>
        <p:spPr>
          <a:xfrm>
            <a:off x="701040" y="127244"/>
            <a:ext cx="7887797" cy="3375129"/>
          </a:xfrm>
          <a:custGeom>
            <a:avLst/>
            <a:gdLst/>
            <a:ahLst/>
            <a:cxnLst/>
            <a:rect l="l" t="t" r="r" b="b"/>
            <a:pathLst>
              <a:path w="7887797" h="3375129">
                <a:moveTo>
                  <a:pt x="0" y="0"/>
                </a:moveTo>
                <a:lnTo>
                  <a:pt x="7887797" y="0"/>
                </a:lnTo>
                <a:lnTo>
                  <a:pt x="7887797" y="3375129"/>
                </a:lnTo>
                <a:lnTo>
                  <a:pt x="0" y="3375129"/>
                </a:lnTo>
                <a:lnTo>
                  <a:pt x="0" y="0"/>
                </a:lnTo>
                <a:close/>
              </a:path>
            </a:pathLst>
          </a:custGeom>
          <a:blipFill>
            <a:blip r:embed="rId3"/>
            <a:stretch>
              <a:fillRect l="-7574" r="-5680" b="-16271"/>
            </a:stretch>
          </a:blipFill>
        </p:spPr>
      </p:sp>
      <p:sp>
        <p:nvSpPr>
          <p:cNvPr id="9" name="TextBox 9"/>
          <p:cNvSpPr txBox="1"/>
          <p:nvPr/>
        </p:nvSpPr>
        <p:spPr>
          <a:xfrm>
            <a:off x="7108634" y="5301616"/>
            <a:ext cx="664637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Dynamic User Interface</a:t>
            </a:r>
          </a:p>
        </p:txBody>
      </p:sp>
      <p:sp>
        <p:nvSpPr>
          <p:cNvPr id="10" name="TextBox 10"/>
          <p:cNvSpPr txBox="1"/>
          <p:nvPr/>
        </p:nvSpPr>
        <p:spPr>
          <a:xfrm>
            <a:off x="6232715" y="3045721"/>
            <a:ext cx="9481016" cy="1436493"/>
          </a:xfrm>
          <a:prstGeom prst="rect">
            <a:avLst/>
          </a:prstGeom>
        </p:spPr>
        <p:txBody>
          <a:bodyPr lIns="0" tIns="0" rIns="0" bIns="0" rtlCol="0" anchor="t">
            <a:spAutoFit/>
          </a:bodyPr>
          <a:lstStyle/>
          <a:p>
            <a:pPr>
              <a:lnSpc>
                <a:spcPts val="3784"/>
              </a:lnSpc>
            </a:pPr>
            <a:r>
              <a:rPr lang="en-US" sz="3262">
                <a:solidFill>
                  <a:srgbClr val="010B39"/>
                </a:solidFill>
                <a:latin typeface="Rubik"/>
              </a:rPr>
              <a:t>React.js, a powerful JavaScript library for building user interfaces, plays a significant role in the development of social media websites.</a:t>
            </a:r>
          </a:p>
        </p:txBody>
      </p:sp>
      <p:sp>
        <p:nvSpPr>
          <p:cNvPr id="11" name="TextBox 11"/>
          <p:cNvSpPr txBox="1"/>
          <p:nvPr/>
        </p:nvSpPr>
        <p:spPr>
          <a:xfrm>
            <a:off x="7108634" y="6155056"/>
            <a:ext cx="664637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Real-time Updates</a:t>
            </a:r>
          </a:p>
        </p:txBody>
      </p:sp>
      <p:sp>
        <p:nvSpPr>
          <p:cNvPr id="12" name="TextBox 12"/>
          <p:cNvSpPr txBox="1"/>
          <p:nvPr/>
        </p:nvSpPr>
        <p:spPr>
          <a:xfrm>
            <a:off x="7108634" y="7004686"/>
            <a:ext cx="948101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Virtual DOM</a:t>
            </a:r>
          </a:p>
        </p:txBody>
      </p:sp>
      <p:sp>
        <p:nvSpPr>
          <p:cNvPr id="13" name="TextBox 13"/>
          <p:cNvSpPr txBox="1"/>
          <p:nvPr/>
        </p:nvSpPr>
        <p:spPr>
          <a:xfrm>
            <a:off x="7108634" y="7854315"/>
            <a:ext cx="664637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Component Reusability</a:t>
            </a:r>
          </a:p>
        </p:txBody>
      </p:sp>
      <p:sp>
        <p:nvSpPr>
          <p:cNvPr id="14" name="TextBox 14"/>
          <p:cNvSpPr txBox="1"/>
          <p:nvPr/>
        </p:nvSpPr>
        <p:spPr>
          <a:xfrm>
            <a:off x="7108634" y="8703945"/>
            <a:ext cx="664637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State Management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6" name="AutoShape 6"/>
          <p:cNvSpPr/>
          <p:nvPr/>
        </p:nvSpPr>
        <p:spPr>
          <a:xfrm>
            <a:off x="12485994" y="2346867"/>
            <a:ext cx="4137277" cy="0"/>
          </a:xfrm>
          <a:prstGeom prst="line">
            <a:avLst/>
          </a:prstGeom>
          <a:ln w="104775" cap="rnd">
            <a:solidFill>
              <a:srgbClr val="3D55CD"/>
            </a:solidFill>
            <a:prstDash val="solid"/>
            <a:headEnd type="none" w="sm" len="sm"/>
            <a:tailEnd type="arrow" w="med" len="sm"/>
          </a:ln>
        </p:spPr>
      </p:sp>
      <p:sp>
        <p:nvSpPr>
          <p:cNvPr id="7" name="Freeform 7"/>
          <p:cNvSpPr/>
          <p:nvPr/>
        </p:nvSpPr>
        <p:spPr>
          <a:xfrm>
            <a:off x="12358125" y="4751397"/>
            <a:ext cx="5314179" cy="5535603"/>
          </a:xfrm>
          <a:custGeom>
            <a:avLst/>
            <a:gdLst/>
            <a:ahLst/>
            <a:cxnLst/>
            <a:rect l="l" t="t" r="r" b="b"/>
            <a:pathLst>
              <a:path w="5314179" h="5535603">
                <a:moveTo>
                  <a:pt x="0" y="0"/>
                </a:moveTo>
                <a:lnTo>
                  <a:pt x="5314179" y="0"/>
                </a:lnTo>
                <a:lnTo>
                  <a:pt x="5314179" y="5535603"/>
                </a:lnTo>
                <a:lnTo>
                  <a:pt x="0" y="553560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a:off x="784860" y="-50051"/>
            <a:ext cx="9316482" cy="3468132"/>
          </a:xfrm>
          <a:custGeom>
            <a:avLst/>
            <a:gdLst/>
            <a:ahLst/>
            <a:cxnLst/>
            <a:rect l="l" t="t" r="r" b="b"/>
            <a:pathLst>
              <a:path w="9316482" h="3468132">
                <a:moveTo>
                  <a:pt x="0" y="0"/>
                </a:moveTo>
                <a:lnTo>
                  <a:pt x="9316482" y="0"/>
                </a:lnTo>
                <a:lnTo>
                  <a:pt x="9316482" y="3468132"/>
                </a:lnTo>
                <a:lnTo>
                  <a:pt x="0" y="3468132"/>
                </a:lnTo>
                <a:lnTo>
                  <a:pt x="0" y="0"/>
                </a:lnTo>
                <a:close/>
              </a:path>
            </a:pathLst>
          </a:custGeom>
          <a:blipFill>
            <a:blip r:embed="rId5"/>
            <a:stretch>
              <a:fillRect t="-18087" b="-16227"/>
            </a:stretch>
          </a:blipFill>
        </p:spPr>
      </p:sp>
      <p:sp>
        <p:nvSpPr>
          <p:cNvPr id="9" name="TextBox 9"/>
          <p:cNvSpPr txBox="1"/>
          <p:nvPr/>
        </p:nvSpPr>
        <p:spPr>
          <a:xfrm>
            <a:off x="784860" y="3652159"/>
            <a:ext cx="12168603" cy="1346835"/>
          </a:xfrm>
          <a:prstGeom prst="rect">
            <a:avLst/>
          </a:prstGeom>
        </p:spPr>
        <p:txBody>
          <a:bodyPr lIns="0" tIns="0" rIns="0" bIns="0" rtlCol="0" anchor="t">
            <a:spAutoFit/>
          </a:bodyPr>
          <a:lstStyle/>
          <a:p>
            <a:pPr>
              <a:lnSpc>
                <a:spcPts val="3569"/>
              </a:lnSpc>
            </a:pPr>
            <a:r>
              <a:rPr lang="en-US" sz="3000">
                <a:solidFill>
                  <a:srgbClr val="010B39"/>
                </a:solidFill>
                <a:latin typeface="Rubik"/>
              </a:rPr>
              <a:t>Node.js, a JavaScript runtime environment, is widely used in social media websites for its ability to handle server-side operations and facilitate real-time interactions.</a:t>
            </a:r>
          </a:p>
        </p:txBody>
      </p:sp>
      <p:sp>
        <p:nvSpPr>
          <p:cNvPr id="10" name="TextBox 10"/>
          <p:cNvSpPr txBox="1"/>
          <p:nvPr/>
        </p:nvSpPr>
        <p:spPr>
          <a:xfrm>
            <a:off x="784860" y="5578956"/>
            <a:ext cx="759125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Server-side Development</a:t>
            </a:r>
          </a:p>
        </p:txBody>
      </p:sp>
      <p:sp>
        <p:nvSpPr>
          <p:cNvPr id="11" name="TextBox 11"/>
          <p:cNvSpPr txBox="1"/>
          <p:nvPr/>
        </p:nvSpPr>
        <p:spPr>
          <a:xfrm>
            <a:off x="784860" y="6432396"/>
            <a:ext cx="759125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Scalability and Performance</a:t>
            </a:r>
          </a:p>
        </p:txBody>
      </p:sp>
      <p:sp>
        <p:nvSpPr>
          <p:cNvPr id="12" name="TextBox 12"/>
          <p:cNvSpPr txBox="1"/>
          <p:nvPr/>
        </p:nvSpPr>
        <p:spPr>
          <a:xfrm>
            <a:off x="784860" y="7282026"/>
            <a:ext cx="948101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APIs and Microservices</a:t>
            </a:r>
          </a:p>
        </p:txBody>
      </p:sp>
      <p:sp>
        <p:nvSpPr>
          <p:cNvPr id="13" name="TextBox 13"/>
          <p:cNvSpPr txBox="1"/>
          <p:nvPr/>
        </p:nvSpPr>
        <p:spPr>
          <a:xfrm>
            <a:off x="784860" y="8131656"/>
            <a:ext cx="798749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Integration with Databases</a:t>
            </a:r>
          </a:p>
        </p:txBody>
      </p:sp>
      <p:sp>
        <p:nvSpPr>
          <p:cNvPr id="14" name="TextBox 14"/>
          <p:cNvSpPr txBox="1"/>
          <p:nvPr/>
        </p:nvSpPr>
        <p:spPr>
          <a:xfrm>
            <a:off x="784860" y="8981286"/>
            <a:ext cx="11143876" cy="554355"/>
          </a:xfrm>
          <a:prstGeom prst="rect">
            <a:avLst/>
          </a:prstGeom>
        </p:spPr>
        <p:txBody>
          <a:bodyPr lIns="0" tIns="0" rIns="0" bIns="0" rtlCol="0" anchor="t">
            <a:spAutoFit/>
          </a:bodyPr>
          <a:lstStyle/>
          <a:p>
            <a:pPr>
              <a:lnSpc>
                <a:spcPts val="4199"/>
              </a:lnSpc>
            </a:pPr>
            <a:r>
              <a:rPr lang="en-US" sz="4199" dirty="0">
                <a:solidFill>
                  <a:schemeClr val="accent1">
                    <a:lumMod val="60000"/>
                    <a:lumOff val="40000"/>
                  </a:schemeClr>
                </a:solidFill>
                <a:latin typeface="Rubik Medium Bold"/>
              </a:rPr>
              <a:t>Integration with Frontend Frameworks</a:t>
            </a:r>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14</TotalTime>
  <Words>746</Words>
  <Application>Microsoft Office PowerPoint</Application>
  <PresentationFormat>Custom</PresentationFormat>
  <Paragraphs>115</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Rubik Medium Bold</vt:lpstr>
      <vt:lpstr>Rubik Bold</vt:lpstr>
      <vt:lpstr>Rubik Medium</vt:lpstr>
      <vt:lpstr>Gill Sans MT</vt:lpstr>
      <vt:lpstr>Canva Sans</vt:lpstr>
      <vt:lpstr>Rubik</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Indrajeet Singh - Project PPT</dc:title>
  <dc:creator>Abhishake Bharti</dc:creator>
  <cp:lastModifiedBy>Abhishake Bharti</cp:lastModifiedBy>
  <cp:revision>4</cp:revision>
  <dcterms:created xsi:type="dcterms:W3CDTF">2006-08-16T00:00:00Z</dcterms:created>
  <dcterms:modified xsi:type="dcterms:W3CDTF">2023-06-13T15:30:00Z</dcterms:modified>
  <dc:identifier>DAFlrFtq5YI</dc:identifier>
</cp:coreProperties>
</file>

<file path=docProps/thumbnail.jpeg>
</file>